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tags/tag8.xml" ContentType="application/vnd.openxmlformats-officedocument.presentationml.tags+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tags/tag13.xml" ContentType="application/vnd.openxmlformats-officedocument.presentationml.tags+xml"/>
  <Override PartName="/ppt/notesSlides/notesSlide41.xml" ContentType="application/vnd.openxmlformats-officedocument.presentationml.notesSlide+xml"/>
  <Override PartName="/ppt/tags/tag14.xml" ContentType="application/vnd.openxmlformats-officedocument.presentationml.tags+xml"/>
  <Override PartName="/ppt/notesSlides/notesSlide42.xml" ContentType="application/vnd.openxmlformats-officedocument.presentationml.notesSlide+xml"/>
  <Override PartName="/ppt/tags/tag15.xml" ContentType="application/vnd.openxmlformats-officedocument.presentationml.tags+xml"/>
  <Override PartName="/ppt/notesSlides/notesSlide43.xml" ContentType="application/vnd.openxmlformats-officedocument.presentationml.notesSlide+xml"/>
  <Override PartName="/ppt/tags/tag16.xml" ContentType="application/vnd.openxmlformats-officedocument.presentationml.tags+xml"/>
  <Override PartName="/ppt/notesSlides/notesSlide44.xml" ContentType="application/vnd.openxmlformats-officedocument.presentationml.notesSlide+xml"/>
  <Override PartName="/ppt/tags/tag17.xml" ContentType="application/vnd.openxmlformats-officedocument.presentationml.tags+xml"/>
  <Override PartName="/ppt/notesSlides/notesSlide45.xml" ContentType="application/vnd.openxmlformats-officedocument.presentationml.notesSlide+xml"/>
  <Override PartName="/ppt/tags/tag18.xml" ContentType="application/vnd.openxmlformats-officedocument.presentationml.tags+xml"/>
  <Override PartName="/ppt/notesSlides/notesSlide46.xml" ContentType="application/vnd.openxmlformats-officedocument.presentationml.notesSlide+xml"/>
  <Override PartName="/ppt/tags/tag19.xml" ContentType="application/vnd.openxmlformats-officedocument.presentationml.tags+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1.xml" ContentType="application/vnd.openxmlformats-officedocument.presentationml.tags+xml"/>
  <Override PartName="/ppt/notesSlides/notesSlide50.xml" ContentType="application/vnd.openxmlformats-officedocument.presentationml.notesSlide+xml"/>
  <Override PartName="/ppt/tags/tag22.xml" ContentType="application/vnd.openxmlformats-officedocument.presentationml.tags+xml"/>
  <Override PartName="/ppt/notesSlides/notesSlide51.xml" ContentType="application/vnd.openxmlformats-officedocument.presentationml.notesSlide+xml"/>
  <Override PartName="/ppt/tags/tag23.xml" ContentType="application/vnd.openxmlformats-officedocument.presentationml.tags+xml"/>
  <Override PartName="/ppt/notesSlides/notesSlide52.xml" ContentType="application/vnd.openxmlformats-officedocument.presentationml.notesSlide+xml"/>
  <Override PartName="/ppt/tags/tag24.xml" ContentType="application/vnd.openxmlformats-officedocument.presentationml.tags+xml"/>
  <Override PartName="/ppt/notesSlides/notesSlide53.xml" ContentType="application/vnd.openxmlformats-officedocument.presentationml.notesSlide+xml"/>
  <Override PartName="/ppt/tags/tag25.xml" ContentType="application/vnd.openxmlformats-officedocument.presentationml.tags+xml"/>
  <Override PartName="/ppt/notesSlides/notesSlide54.xml" ContentType="application/vnd.openxmlformats-officedocument.presentationml.notesSlide+xml"/>
  <Override PartName="/ppt/tags/tag26.xml" ContentType="application/vnd.openxmlformats-officedocument.presentationml.tags+xml"/>
  <Override PartName="/ppt/notesSlides/notesSlide55.xml" ContentType="application/vnd.openxmlformats-officedocument.presentationml.notesSlide+xml"/>
  <Override PartName="/ppt/tags/tag27.xml" ContentType="application/vnd.openxmlformats-officedocument.presentationml.tags+xml"/>
  <Override PartName="/ppt/notesSlides/notesSlide56.xml" ContentType="application/vnd.openxmlformats-officedocument.presentationml.notesSlide+xml"/>
  <Override PartName="/ppt/tags/tag28.xml" ContentType="application/vnd.openxmlformats-officedocument.presentationml.tags+xml"/>
  <Override PartName="/ppt/notesSlides/notesSlide57.xml" ContentType="application/vnd.openxmlformats-officedocument.presentationml.notesSlide+xml"/>
  <Override PartName="/ppt/tags/tag29.xml" ContentType="application/vnd.openxmlformats-officedocument.presentationml.tags+xml"/>
  <Override PartName="/ppt/notesSlides/notesSlide58.xml" ContentType="application/vnd.openxmlformats-officedocument.presentationml.notesSlide+xml"/>
  <Override PartName="/ppt/tags/tag30.xml" ContentType="application/vnd.openxmlformats-officedocument.presentationml.tags+xml"/>
  <Override PartName="/ppt/notesSlides/notesSlide59.xml" ContentType="application/vnd.openxmlformats-officedocument.presentationml.notesSlide+xml"/>
  <Override PartName="/ppt/tags/tag31.xml" ContentType="application/vnd.openxmlformats-officedocument.presentationml.tags+xml"/>
  <Override PartName="/ppt/notesSlides/notesSlide60.xml" ContentType="application/vnd.openxmlformats-officedocument.presentationml.notesSlide+xml"/>
  <Override PartName="/ppt/tags/tag32.xml" ContentType="application/vnd.openxmlformats-officedocument.presentationml.tags+xml"/>
  <Override PartName="/ppt/notesSlides/notesSlide61.xml" ContentType="application/vnd.openxmlformats-officedocument.presentationml.notesSlide+xml"/>
  <Override PartName="/ppt/tags/tag33.xml" ContentType="application/vnd.openxmlformats-officedocument.presentationml.tags+xml"/>
  <Override PartName="/ppt/notesSlides/notesSlide62.xml" ContentType="application/vnd.openxmlformats-officedocument.presentationml.notesSlide+xml"/>
  <Override PartName="/ppt/tags/tag34.xml" ContentType="application/vnd.openxmlformats-officedocument.presentationml.tags+xml"/>
  <Override PartName="/ppt/notesSlides/notesSlide63.xml" ContentType="application/vnd.openxmlformats-officedocument.presentationml.notesSlide+xml"/>
  <Override PartName="/ppt/ink/ink2.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7" r:id="rId2"/>
    <p:sldId id="301" r:id="rId3"/>
    <p:sldId id="259" r:id="rId4"/>
    <p:sldId id="302" r:id="rId5"/>
    <p:sldId id="303" r:id="rId6"/>
    <p:sldId id="304" r:id="rId7"/>
    <p:sldId id="305" r:id="rId8"/>
    <p:sldId id="306" r:id="rId9"/>
    <p:sldId id="307" r:id="rId10"/>
    <p:sldId id="308" r:id="rId11"/>
    <p:sldId id="338" r:id="rId12"/>
    <p:sldId id="339" r:id="rId13"/>
    <p:sldId id="274" r:id="rId14"/>
    <p:sldId id="341" r:id="rId15"/>
    <p:sldId id="342" r:id="rId16"/>
    <p:sldId id="343" r:id="rId17"/>
    <p:sldId id="344" r:id="rId18"/>
    <p:sldId id="275" r:id="rId19"/>
    <p:sldId id="276" r:id="rId20"/>
    <p:sldId id="277" r:id="rId21"/>
    <p:sldId id="278" r:id="rId22"/>
    <p:sldId id="279" r:id="rId23"/>
    <p:sldId id="280" r:id="rId24"/>
    <p:sldId id="281" r:id="rId25"/>
    <p:sldId id="282" r:id="rId26"/>
    <p:sldId id="283" r:id="rId27"/>
    <p:sldId id="256" r:id="rId28"/>
    <p:sldId id="258" r:id="rId29"/>
    <p:sldId id="260" r:id="rId30"/>
    <p:sldId id="261" r:id="rId31"/>
    <p:sldId id="262" r:id="rId32"/>
    <p:sldId id="263" r:id="rId33"/>
    <p:sldId id="345" r:id="rId34"/>
    <p:sldId id="264" r:id="rId35"/>
    <p:sldId id="265" r:id="rId36"/>
    <p:sldId id="266" r:id="rId37"/>
    <p:sldId id="267" r:id="rId38"/>
    <p:sldId id="268" r:id="rId39"/>
    <p:sldId id="269" r:id="rId40"/>
    <p:sldId id="270" r:id="rId41"/>
    <p:sldId id="271" r:id="rId42"/>
    <p:sldId id="272" r:id="rId43"/>
    <p:sldId id="273" r:id="rId44"/>
    <p:sldId id="284" r:id="rId45"/>
    <p:sldId id="285"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310" r:id="rId78"/>
    <p:sldId id="311" r:id="rId79"/>
    <p:sldId id="312" r:id="rId80"/>
    <p:sldId id="313" r:id="rId81"/>
    <p:sldId id="314" r:id="rId82"/>
    <p:sldId id="315" r:id="rId83"/>
    <p:sldId id="316" r:id="rId84"/>
    <p:sldId id="317" r:id="rId85"/>
    <p:sldId id="31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125"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4-11T05:21:27.382"/>
    </inkml:context>
    <inkml:brush xml:id="br0">
      <inkml:brushProperty name="width" value="0.05292" units="cm"/>
      <inkml:brushProperty name="height" value="0.05292" units="cm"/>
      <inkml:brushProperty name="color" value="#FF0000"/>
    </inkml:brush>
  </inkml:definitions>
  <inkml:trace contextRef="#ctx0" brushRef="#br0">24197 13235 82 0,'1'0'214'1,"3"1"-9"-1,-1-1-12 0,1 3-10 0,0-3-1 0,-1 1 5 0,1 2-2 0,0 0-1 0,0-3 1 0,0 2-4 0,1 2-9 0,-4-1-5 0,3 0-7 0,0 2-10 0,-1-4-6 0,-2 1 1 0,2 0-5 1,0-2-9-1,1 0-6 0,-4 0-6 0,-3 0-19 0,2 0-15 11,-5 0-22-10,12 0-18-1,-5 0-15 22,2 0-11-22,-3 0-11 0,1 0-8 0,-1 0 0 0,0 0 0 0,0 0-7 0,0-2-14 20,0 2-26-20,-1-2-36 0,1 2-44 0,0 0-52 0,0 0-50 0,0 0-39 14,0 0-33-14,0-1-35 0,1-2-37 0,-1 3-52 15,5-5-92-15,-3 0-53 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4-11T07:33:21.373"/>
    </inkml:context>
    <inkml:brush xml:id="br0">
      <inkml:brushProperty name="width" value="0.05292" units="cm"/>
      <inkml:brushProperty name="height" value="0.05292" units="cm"/>
      <inkml:brushProperty name="color" value="#002060"/>
    </inkml:brush>
  </inkml:definitions>
  <inkml:trace contextRef="#ctx0" brushRef="#br0">7717 6548 228 0,'8'-26'248'1,"-1"0"-134"3,-1 4-85-2,2 2-48 0,-2 1-38 3,0 0-30-2,1 6-31-1,1-2-27 2,-1 2-14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53FB8-B776-4914-8ABD-8BE5607CF683}" type="datetimeFigureOut">
              <a:rPr lang="en-GB" smtClean="0"/>
              <a:t>29/01/2023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CABA7-16A0-4397-ACA5-17C3AF23505E}" type="slidenum">
              <a:rPr lang="en-GB" smtClean="0"/>
              <a:t>‹#›</a:t>
            </a:fld>
            <a:endParaRPr lang="en-GB"/>
          </a:p>
        </p:txBody>
      </p:sp>
    </p:spTree>
    <p:extLst>
      <p:ext uri="{BB962C8B-B14F-4D97-AF65-F5344CB8AC3E}">
        <p14:creationId xmlns:p14="http://schemas.microsoft.com/office/powerpoint/2010/main" val="1549074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qltutorial.org/sql-cheat-shee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qltutorial.org/sql-cheat-shee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google.com/spreadsheets/d/17qvyhEMJbW8mfXsAc18leLHPpnd7iB0qvWDEYJH2_5E/edit#gid=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oogle.com/spreadsheets/d/17qvyhEMJbW8mfXsAc18leLHPpnd7iB0qvWDEYJH2_5E/edit#gid=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sqltutorial.org/sql-cheat-sheet/"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395658255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639565825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34a813ec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34a813ec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Good simple cheat sheets on the web summarizing SQL commands. Here’s one. </a:t>
            </a:r>
            <a:r>
              <a:rPr lang="en" u="sng">
                <a:solidFill>
                  <a:schemeClr val="hlink"/>
                </a:solidFill>
                <a:hlinkClick r:id="rId3"/>
              </a:rPr>
              <a:t>http://www.sqltutorial.org/sql-cheat-sheet/</a:t>
            </a:r>
            <a:r>
              <a:rPr lang="en"/>
              <a:t>, If you find others, let me know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bfdbcd7c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3bfdbcd7cb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77166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bfdbcd7c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3bfdbcd7cb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bfdbcd7c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3bfdbcd7cb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bfdbcd7cb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3bfdbcd7cb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bfdbcd7c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3bfdbcd7cb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c7ca9604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3c7ca96045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c7ca9604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3c7ca9604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bfdbcd7cb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3bfdbcd7cb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bfdbcd7cb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3bfdbcd7cb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3bd72eff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63bd72eff1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bfdbcd7c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3bfdbcd7cb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bfdbcd7c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3bfdbcd7cb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bfdbcd7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bfdbcd7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19c6fe1d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19c6fe1d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Good simple cheat sheets on the web summarizing SQL commands. Here’s one. </a:t>
            </a:r>
            <a:r>
              <a:rPr lang="en" u="sng">
                <a:solidFill>
                  <a:schemeClr val="hlink"/>
                </a:solidFill>
                <a:hlinkClick r:id="rId3"/>
              </a:rPr>
              <a:t>http://www.sqltutorial.org/sql-cheat-sheet/</a:t>
            </a:r>
            <a:r>
              <a:rPr lang="en"/>
              <a:t>, If you find others, let me know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301a4bc8d_1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4301a4bc8d_16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1ba807bb2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61ba807bb2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1ba807bb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61ba807bb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9efc0b87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99efc0b870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f745b41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3f745b41f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f745b41f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3f745b41f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3bd72eff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63bd72eff1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f745b41f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3f745b41f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f745b41f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3f745b41f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f745b41f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3f745b41f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f745b41f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3f745b41f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f745b41f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3f745b41fa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f745b41f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3f745b41fa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f745b41f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3f745b41fa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f745b41f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3f745b41fa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f745b41fa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3f745b41fa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f745b41f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3f745b41f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3c35970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https://docs.google.com/spreadsheets/d/17qvyhEMJbW8mfXsAc18leLHPpnd7iB0qvWDEYJH2_5E/edit#gid=0</a:t>
            </a:r>
            <a:endParaRPr/>
          </a:p>
          <a:p>
            <a:pPr marL="0" lvl="0" indent="0" algn="l" rtl="0">
              <a:spcBef>
                <a:spcPts val="0"/>
              </a:spcBef>
              <a:spcAft>
                <a:spcPts val="0"/>
              </a:spcAft>
              <a:buNone/>
            </a:pPr>
            <a:endParaRPr/>
          </a:p>
          <a:p>
            <a:pPr marL="0" lvl="0" indent="0" algn="l" rtl="0">
              <a:spcBef>
                <a:spcPts val="0"/>
              </a:spcBef>
              <a:spcAft>
                <a:spcPts val="0"/>
              </a:spcAft>
              <a:buNone/>
            </a:pPr>
            <a:r>
              <a:rPr lang="en"/>
              <a:t>What’s the simplest way to model such data? Think spreadsheets. See the table for Student and Courses.</a:t>
            </a:r>
            <a:endParaRPr/>
          </a:p>
          <a:p>
            <a:pPr marL="0" lvl="0" indent="0" algn="l" rtl="0">
              <a:spcBef>
                <a:spcPts val="0"/>
              </a:spcBef>
              <a:spcAft>
                <a:spcPts val="0"/>
              </a:spcAft>
              <a:buNone/>
            </a:pPr>
            <a:endParaRPr/>
          </a:p>
          <a:p>
            <a:pPr marL="0" lvl="0" indent="0" algn="l" rtl="0">
              <a:spcBef>
                <a:spcPts val="0"/>
              </a:spcBef>
              <a:spcAft>
                <a:spcPts val="0"/>
              </a:spcAft>
              <a:buNone/>
            </a:pPr>
            <a:r>
              <a:rPr lang="en"/>
              <a:t>With Spreadsheets, it is easy to (a) make tables for Students, Courses (i.e., the Entities and Relationships) (a) add columns (e.g., add Student’s GPA or # units taken so far) pretty easily.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9" name="Google Shape;109;g63c3597035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19c6fe1d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619c6fe1dd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9c6fe1d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9c6fe1dd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19c6fe1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619c6fe1dd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19c6fe1dd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619c6fe1dd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19c6fe1dd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619c6fe1dd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9c6fe1d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9c6fe1dd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19c6fe1dd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619c6fe1dd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19c6fe1dd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619c6fe1dd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19c6fe1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619c6fe1dd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9c6fe1dd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9c6fe1dd_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b917a94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https://docs.google.com/spreadsheets/d/17qvyhEMJbW8mfXsAc18leLHPpnd7iB0qvWDEYJH2_5E/edit#gid=0</a:t>
            </a:r>
            <a:endParaRPr/>
          </a:p>
          <a:p>
            <a:pPr marL="0" lvl="0" indent="0" algn="l" rtl="0">
              <a:spcBef>
                <a:spcPts val="0"/>
              </a:spcBef>
              <a:spcAft>
                <a:spcPts val="0"/>
              </a:spcAft>
              <a:buNone/>
            </a:pPr>
            <a:endParaRPr/>
          </a:p>
          <a:p>
            <a:pPr marL="0" lvl="0" indent="0" algn="l" rtl="0">
              <a:spcBef>
                <a:spcPts val="0"/>
              </a:spcBef>
              <a:spcAft>
                <a:spcPts val="0"/>
              </a:spcAft>
              <a:buNone/>
            </a:pPr>
            <a:r>
              <a:rPr lang="en"/>
              <a:t>What’s the simplest way to model such data? Think spreadsheets. See the table for Student and Courses.</a:t>
            </a:r>
            <a:endParaRPr/>
          </a:p>
          <a:p>
            <a:pPr marL="0" lvl="0" indent="0" algn="l" rtl="0">
              <a:spcBef>
                <a:spcPts val="0"/>
              </a:spcBef>
              <a:spcAft>
                <a:spcPts val="0"/>
              </a:spcAft>
              <a:buNone/>
            </a:pPr>
            <a:endParaRPr/>
          </a:p>
          <a:p>
            <a:pPr marL="0" lvl="0" indent="0" algn="l" rtl="0">
              <a:spcBef>
                <a:spcPts val="0"/>
              </a:spcBef>
              <a:spcAft>
                <a:spcPts val="0"/>
              </a:spcAft>
              <a:buNone/>
            </a:pPr>
            <a:r>
              <a:rPr lang="en"/>
              <a:t>With Spreadsheets, it is easy to (a) make tables for Students, Courses (i.e., the Entities and Relationships) (a) add columns (e.g., add Student’s GPA or # units taken so far) pretty easily.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 name="Google Shape;122;gbb917a9495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1ba807bb2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1ba807bb2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https://www.guru99.com/joins-sql-left-right.html#:~:text=An%20inner%20join%20is%20the,as%20a%20default%20join%2Dtype.&amp;text=3)%20EQUI%20join-,Theta%20Join%20allows%20you%20to%20merge%20two%20tables%20based%20on,any%20of%20the%20comparison%20operators.</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Good simple cheat sheets on the web summarizing SQL commands. Here’s one. </a:t>
            </a:r>
            <a:r>
              <a:rPr lang="en" u="sng" dirty="0">
                <a:solidFill>
                  <a:schemeClr val="hlink"/>
                </a:solidFill>
                <a:hlinkClick r:id="rId3"/>
              </a:rPr>
              <a:t>http://www.sqltutorial.org/sql-cheat-sheet/</a:t>
            </a:r>
            <a:r>
              <a:rPr lang="en" dirty="0"/>
              <a:t>, If you find others, let me know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19c6fe1d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619c6fe1dd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619c6fe1d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619c6fe1dd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19c6fe1d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619c6fe1dd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19c6fe1d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619c6fe1dd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1ba807bb2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61ba807bb2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19c6fe1dd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619c6fe1dd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19c6fe1d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619c6fe1dd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19c6fe1dd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619c6fe1dd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19c6fe1d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619c6fe1dd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bd72eff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63bd72eff1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500"/>
              </a:spcBef>
              <a:spcAft>
                <a:spcPts val="0"/>
              </a:spcAft>
              <a:buClr>
                <a:schemeClr val="dk1"/>
              </a:buClr>
              <a:buSzPts val="1100"/>
              <a:buFont typeface="Arial"/>
              <a:buNone/>
            </a:pPr>
            <a:r>
              <a:rPr lang="en">
                <a:solidFill>
                  <a:schemeClr val="dk1"/>
                </a:solidFill>
              </a:rPr>
              <a:t>If a user cancels a TXN, it should be as if nothing happened!</a:t>
            </a:r>
            <a:endParaRPr>
              <a:solidFill>
                <a:schemeClr val="dk1"/>
              </a:solidFill>
            </a:endParaRPr>
          </a:p>
          <a:p>
            <a:pPr marL="0" lvl="0" indent="0" algn="l" rtl="0">
              <a:lnSpc>
                <a:spcPct val="90000"/>
              </a:lnSpc>
              <a:spcBef>
                <a:spcPts val="50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The application controls the constraints. </a:t>
            </a:r>
            <a:r>
              <a:rPr lang="en" sz="1200"/>
              <a:t>DBMS does not understand the </a:t>
            </a:r>
            <a:r>
              <a:rPr lang="en" sz="1200" i="1"/>
              <a:t>real</a:t>
            </a:r>
            <a:r>
              <a:rPr lang="en" sz="1200"/>
              <a:t> meaning of the constraints, nor does it need to.</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19c6fe1d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619c6fe1dd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19c6fe1d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619c6fe1dd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19c6fe1d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619c6fe1dd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19c6fe1d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619c6fe1dd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34a813ec6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34a813e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3bd72eff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3bd72eff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I’ve been looking at Solar Panels. Here’s what Solar Panels look like at Stanford. Some roofs have panels, and many don’t. We prefer to deploy panels on sunny roofs.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4a813ec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4a813ec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Google/others have extracted sunroof potential for many areas, and stored that in a public dataset. </a:t>
            </a:r>
            <a:endParaRPr/>
          </a:p>
          <a:p>
            <a:pPr marL="0" lvl="0" indent="0" algn="l" rtl="0">
              <a:spcBef>
                <a:spcPts val="0"/>
              </a:spcBef>
              <a:spcAft>
                <a:spcPts val="0"/>
              </a:spcAft>
              <a:buNone/>
            </a:pPr>
            <a:r>
              <a:rPr lang="en"/>
              <a:t>Let’s see Anchorage, Mountain View, etc. Now let’s dig into the queries we can run on this dataset.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4a813ec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4a813ec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Google/others have extracted sunroof potential for many areas, and stored that in a public dataset. </a:t>
            </a:r>
            <a:endParaRPr/>
          </a:p>
          <a:p>
            <a:pPr marL="0" lvl="0" indent="0" algn="l" rtl="0">
              <a:spcBef>
                <a:spcPts val="0"/>
              </a:spcBef>
              <a:spcAft>
                <a:spcPts val="0"/>
              </a:spcAft>
              <a:buNone/>
            </a:pPr>
            <a:r>
              <a:rPr lang="en"/>
              <a:t>Let’s see Anchorage, Mountain View, etc. Now let’s dig into the queries we can run on this dataset.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4a813ec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4a813ec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run some fun queries for a few minutes. My goal is to give you a flavor for the language. </a:t>
            </a:r>
            <a:endParaRPr/>
          </a:p>
          <a:p>
            <a:pPr marL="0" lvl="0" indent="0" algn="l" rtl="0">
              <a:spcBef>
                <a:spcPts val="0"/>
              </a:spcBef>
              <a:spcAft>
                <a:spcPts val="0"/>
              </a:spcAft>
              <a:buNone/>
            </a:pPr>
            <a:endParaRPr/>
          </a:p>
          <a:p>
            <a:pPr marL="0" lvl="0" indent="0" algn="l" rtl="0">
              <a:spcBef>
                <a:spcPts val="0"/>
              </a:spcBef>
              <a:spcAft>
                <a:spcPts val="0"/>
              </a:spcAft>
              <a:buNone/>
            </a:pPr>
            <a:r>
              <a:rPr lang="en"/>
              <a:t>In 2nd half of lecture, we’ll walk through the programming lang.</a:t>
            </a:r>
            <a:endParaRPr/>
          </a:p>
          <a:p>
            <a:pPr marL="0" lvl="0" indent="0" algn="l" rtl="0">
              <a:spcBef>
                <a:spcPts val="0"/>
              </a:spcBef>
              <a:spcAft>
                <a:spcPts val="0"/>
              </a:spcAft>
              <a:buNone/>
            </a:pPr>
            <a:endParaRPr/>
          </a:p>
          <a:p>
            <a:pPr marL="0" lvl="0" indent="0" algn="l" rtl="0">
              <a:spcBef>
                <a:spcPts val="0"/>
              </a:spcBef>
              <a:spcAft>
                <a:spcPts val="0"/>
              </a:spcAft>
              <a:buNone/>
            </a:pPr>
            <a:r>
              <a:rPr lang="en"/>
              <a:t>&lt; Run query. See column name. Talk about variable alias &gt;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4a813ec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4a813ec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2. We understand solar panels. What if we combine that with census population data from another dataset? I.e, JOIN</a:t>
            </a:r>
            <a:endParaRPr/>
          </a:p>
          <a:p>
            <a:pPr marL="0" lvl="0" indent="0" algn="l" rtl="0">
              <a:spcBef>
                <a:spcPts val="0"/>
              </a:spcBef>
              <a:spcAft>
                <a:spcPts val="0"/>
              </a:spcAft>
              <a:buNone/>
            </a:pPr>
            <a:endParaRPr/>
          </a:p>
          <a:p>
            <a:pPr marL="0" lvl="0" indent="0" algn="l" rtl="0">
              <a:spcBef>
                <a:spcPts val="0"/>
              </a:spcBef>
              <a:spcAft>
                <a:spcPts val="0"/>
              </a:spcAft>
              <a:buNone/>
            </a:pPr>
            <a:r>
              <a:rPr lang="en"/>
              <a:t>See 2nd dataset. We’re joining solar panel regions and census zip codes, so we refer to same place.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9565825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6395658255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sz="2400">
                <a:solidFill>
                  <a:srgbClr val="595959"/>
                </a:solidFill>
              </a:rPr>
              <a:t>Applications do not need to worry about how the data is structured and stored</a:t>
            </a:r>
            <a:endParaRPr sz="240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34a813ec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34a813ec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about Stanford? Other zipcodes?</a:t>
            </a:r>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4a813ec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4a813ec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about Stanford? Other zipcodes?</a:t>
            </a: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c3597035_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c3597035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a:p>
          <a:p>
            <a:pPr marL="0" lvl="0" indent="0" algn="l" rtl="0">
              <a:lnSpc>
                <a:spcPct val="200000"/>
              </a:lnSpc>
              <a:spcBef>
                <a:spcPts val="0"/>
              </a:spcBef>
              <a:spcAft>
                <a:spcPts val="0"/>
              </a:spcAft>
              <a:buNone/>
            </a:pPr>
            <a:r>
              <a:rPr lang="en"/>
              <a:t>Some DB implementations are optimized for lots of reads, some for running batch workloads, etc. </a:t>
            </a:r>
            <a:endParaRPr/>
          </a:p>
          <a:p>
            <a:pPr marL="0" lvl="0" indent="0" algn="l" rtl="0">
              <a:lnSpc>
                <a:spcPct val="200000"/>
              </a:lnSpc>
              <a:spcBef>
                <a:spcPts val="0"/>
              </a:spcBef>
              <a:spcAft>
                <a:spcPts val="0"/>
              </a:spcAft>
              <a:buNone/>
            </a:pPr>
            <a:r>
              <a:rPr lang="en"/>
              <a:t>You can take different DBs and put them together like Lego blocks, to build a custom system optimized for a particular problem. These Data systems still offer a common platform to store, manage data. </a:t>
            </a:r>
            <a:endParaRPr/>
          </a:p>
          <a:p>
            <a:pPr marL="0" lvl="0" indent="0" algn="l" rtl="0">
              <a:lnSpc>
                <a:spcPct val="200000"/>
              </a:lnSpc>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3bd72eff1_0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3bd72eff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Draw on intuition from Programming Languages you know. E.g., python</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bd72eff1_0_1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bd72eff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364B-6238-1F1C-C0B6-B68AF8680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536692E-7771-5BEA-84E0-66B172EE6F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61C87A-5964-9332-886D-EE050C99F690}"/>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5" name="Footer Placeholder 4">
            <a:extLst>
              <a:ext uri="{FF2B5EF4-FFF2-40B4-BE49-F238E27FC236}">
                <a16:creationId xmlns:a16="http://schemas.microsoft.com/office/drawing/2014/main" id="{3672141E-2494-DA82-349B-3A755ACC14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00E04C-CD2A-3DE5-799E-94BBFEE5EA3B}"/>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3469727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9195-48D5-6E91-69A5-E2DC889F5EB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D35B4E-E95C-C963-B6C2-AE4708A4C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80D8AB-0F5A-0CF4-468D-5F85AA22ECF5}"/>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5" name="Footer Placeholder 4">
            <a:extLst>
              <a:ext uri="{FF2B5EF4-FFF2-40B4-BE49-F238E27FC236}">
                <a16:creationId xmlns:a16="http://schemas.microsoft.com/office/drawing/2014/main" id="{A82513B7-4DFF-AA42-181D-E00CF90393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C72DC-AF46-06C0-1F30-EE544846E89C}"/>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7759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BC608-EDFD-E1EA-8CE3-3621BB71EF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AF533A-E14B-7931-0760-5118ABFE1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1FC376-806E-39E0-B3EF-6FC283264698}"/>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5" name="Footer Placeholder 4">
            <a:extLst>
              <a:ext uri="{FF2B5EF4-FFF2-40B4-BE49-F238E27FC236}">
                <a16:creationId xmlns:a16="http://schemas.microsoft.com/office/drawing/2014/main" id="{7B9EA69F-9900-3E3C-7827-071BF4EC77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BB8AF2-FB92-E5D8-1430-B4642E0B69DE}"/>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1908461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6FA8DC"/>
        </a:solidFill>
        <a:effectLst/>
      </p:bgPr>
    </p:bg>
    <p:spTree>
      <p:nvGrpSpPr>
        <p:cNvPr id="1" name="Shape 54"/>
        <p:cNvGrpSpPr/>
        <p:nvPr/>
      </p:nvGrpSpPr>
      <p:grpSpPr>
        <a:xfrm>
          <a:off x="0" y="0"/>
          <a:ext cx="0" cy="0"/>
          <a:chOff x="0" y="0"/>
          <a:chExt cx="0" cy="0"/>
        </a:xfrm>
      </p:grpSpPr>
      <p:pic>
        <p:nvPicPr>
          <p:cNvPr id="55" name="Google Shape;55;p14" descr="aemelia_icons.png"/>
          <p:cNvPicPr preferRelativeResize="0"/>
          <p:nvPr/>
        </p:nvPicPr>
        <p:blipFill rotWithShape="1">
          <a:blip r:embed="rId2">
            <a:alphaModFix amt="40000"/>
          </a:blip>
          <a:srcRect t="30861" b="30857"/>
          <a:stretch/>
        </p:blipFill>
        <p:spPr>
          <a:xfrm>
            <a:off x="0" y="-3"/>
            <a:ext cx="12192000" cy="2625165"/>
          </a:xfrm>
          <a:prstGeom prst="rect">
            <a:avLst/>
          </a:prstGeom>
          <a:noFill/>
          <a:ln>
            <a:noFill/>
          </a:ln>
        </p:spPr>
      </p:pic>
      <p:sp>
        <p:nvSpPr>
          <p:cNvPr id="56" name="Google Shape;56;p14"/>
          <p:cNvSpPr txBox="1">
            <a:spLocks noGrp="1"/>
          </p:cNvSpPr>
          <p:nvPr>
            <p:ph type="ctrTitle"/>
          </p:nvPr>
        </p:nvSpPr>
        <p:spPr>
          <a:xfrm>
            <a:off x="3715367" y="2625167"/>
            <a:ext cx="7812800" cy="36884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4800"/>
              <a:buFont typeface="Montserrat"/>
              <a:buNone/>
              <a:defRPr sz="6400" b="1" i="0" u="none" strike="noStrike" cap="none">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20456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rgbClr val="6FA8DC"/>
        </a:solidFill>
        <a:effectLst/>
      </p:bgPr>
    </p:bg>
    <p:spTree>
      <p:nvGrpSpPr>
        <p:cNvPr id="1" name="Shape 57"/>
        <p:cNvGrpSpPr/>
        <p:nvPr/>
      </p:nvGrpSpPr>
      <p:grpSpPr>
        <a:xfrm>
          <a:off x="0" y="0"/>
          <a:ext cx="0" cy="0"/>
          <a:chOff x="0" y="0"/>
          <a:chExt cx="0" cy="0"/>
        </a:xfrm>
      </p:grpSpPr>
      <p:pic>
        <p:nvPicPr>
          <p:cNvPr id="58" name="Google Shape;58;p15" descr="aemelia_icons.png"/>
          <p:cNvPicPr preferRelativeResize="0"/>
          <p:nvPr/>
        </p:nvPicPr>
        <p:blipFill rotWithShape="1">
          <a:blip r:embed="rId2">
            <a:alphaModFix amt="20000"/>
          </a:blip>
          <a:srcRect l="38541" r="38544"/>
          <a:stretch/>
        </p:blipFill>
        <p:spPr>
          <a:xfrm>
            <a:off x="0" y="0"/>
            <a:ext cx="2793600" cy="6858000"/>
          </a:xfrm>
          <a:prstGeom prst="rect">
            <a:avLst/>
          </a:prstGeom>
          <a:noFill/>
          <a:ln>
            <a:noFill/>
          </a:ln>
        </p:spPr>
      </p:pic>
      <p:sp>
        <p:nvSpPr>
          <p:cNvPr id="59" name="Google Shape;59;p15"/>
          <p:cNvSpPr/>
          <p:nvPr/>
        </p:nvSpPr>
        <p:spPr>
          <a:xfrm flipH="1">
            <a:off x="2793600" y="0"/>
            <a:ext cx="9398400" cy="685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sp>
        <p:nvSpPr>
          <p:cNvPr id="60" name="Google Shape;60;p15"/>
          <p:cNvSpPr txBox="1">
            <a:spLocks noGrp="1"/>
          </p:cNvSpPr>
          <p:nvPr>
            <p:ph type="title"/>
          </p:nvPr>
        </p:nvSpPr>
        <p:spPr>
          <a:xfrm>
            <a:off x="271833" y="2169000"/>
            <a:ext cx="22832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9pPr>
          </a:lstStyle>
          <a:p>
            <a:endParaRPr/>
          </a:p>
        </p:txBody>
      </p:sp>
      <p:sp>
        <p:nvSpPr>
          <p:cNvPr id="61" name="Google Shape;61;p15"/>
          <p:cNvSpPr txBox="1">
            <a:spLocks noGrp="1"/>
          </p:cNvSpPr>
          <p:nvPr>
            <p:ph type="body" idx="1"/>
          </p:nvPr>
        </p:nvSpPr>
        <p:spPr>
          <a:xfrm>
            <a:off x="3392300" y="396489"/>
            <a:ext cx="3975200" cy="6215200"/>
          </a:xfrm>
          <a:prstGeom prst="rect">
            <a:avLst/>
          </a:prstGeom>
          <a:noFill/>
          <a:ln>
            <a:noFill/>
          </a:ln>
        </p:spPr>
        <p:txBody>
          <a:bodyPr spcFirstLastPara="1" wrap="square" lIns="91425" tIns="91425" rIns="91425" bIns="91425" anchor="t" anchorCtr="0">
            <a:noAutofit/>
          </a:bodyPr>
          <a:lstStyle>
            <a:lvl1pPr marL="609585" marR="0" lvl="0" indent="-507987" algn="l" rtl="0">
              <a:lnSpc>
                <a:spcPct val="100000"/>
              </a:lnSpc>
              <a:spcBef>
                <a:spcPts val="80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1pPr>
            <a:lvl2pPr marL="1219170" marR="0" lvl="1"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2pPr>
            <a:lvl3pPr marL="1828754" marR="0" lvl="2"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3pPr>
            <a:lvl4pPr marL="2438339" marR="0" lvl="3"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4pPr>
            <a:lvl5pPr marL="3047924" marR="0" lvl="4"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5pPr>
            <a:lvl6pPr marL="3657509" marR="0" lvl="5"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6pPr>
            <a:lvl7pPr marL="4267093" marR="0" lvl="6"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7pPr>
            <a:lvl8pPr marL="4876678" marR="0" lvl="7"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8pPr>
            <a:lvl9pPr marL="5486263" marR="0" lvl="8"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9pPr>
          </a:lstStyle>
          <a:p>
            <a:endParaRPr/>
          </a:p>
        </p:txBody>
      </p:sp>
      <p:sp>
        <p:nvSpPr>
          <p:cNvPr id="62" name="Google Shape;62;p15"/>
          <p:cNvSpPr txBox="1">
            <a:spLocks noGrp="1"/>
          </p:cNvSpPr>
          <p:nvPr>
            <p:ph type="body" idx="2"/>
          </p:nvPr>
        </p:nvSpPr>
        <p:spPr>
          <a:xfrm>
            <a:off x="7607035" y="396489"/>
            <a:ext cx="3975200" cy="6215200"/>
          </a:xfrm>
          <a:prstGeom prst="rect">
            <a:avLst/>
          </a:prstGeom>
          <a:noFill/>
          <a:ln>
            <a:noFill/>
          </a:ln>
        </p:spPr>
        <p:txBody>
          <a:bodyPr spcFirstLastPara="1" wrap="square" lIns="91425" tIns="91425" rIns="91425" bIns="91425" anchor="t" anchorCtr="0">
            <a:noAutofit/>
          </a:bodyPr>
          <a:lstStyle>
            <a:lvl1pPr marL="609585" marR="0" lvl="0" indent="-507987" algn="l" rtl="0">
              <a:lnSpc>
                <a:spcPct val="100000"/>
              </a:lnSpc>
              <a:spcBef>
                <a:spcPts val="80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1pPr>
            <a:lvl2pPr marL="1219170" marR="0" lvl="1"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2pPr>
            <a:lvl3pPr marL="1828754" marR="0" lvl="2"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3pPr>
            <a:lvl4pPr marL="2438339" marR="0" lvl="3"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4pPr>
            <a:lvl5pPr marL="3047924" marR="0" lvl="4"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5pPr>
            <a:lvl6pPr marL="3657509" marR="0" lvl="5"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6pPr>
            <a:lvl7pPr marL="4267093" marR="0" lvl="6"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7pPr>
            <a:lvl8pPr marL="4876678" marR="0" lvl="7"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8pPr>
            <a:lvl9pPr marL="5486263" marR="0" lvl="8" indent="-507987" algn="l" rtl="0">
              <a:lnSpc>
                <a:spcPct val="100000"/>
              </a:lnSpc>
              <a:spcBef>
                <a:spcPts val="0"/>
              </a:spcBef>
              <a:spcAft>
                <a:spcPts val="0"/>
              </a:spcAft>
              <a:buClr>
                <a:srgbClr val="073763"/>
              </a:buClr>
              <a:buSzPts val="2400"/>
              <a:buFont typeface="Roboto"/>
              <a:buChar char="■"/>
              <a:defRPr sz="3200" b="0" i="0" u="none" strike="noStrike" cap="none">
                <a:solidFill>
                  <a:srgbClr val="073763"/>
                </a:solidFill>
                <a:latin typeface="Roboto"/>
                <a:ea typeface="Roboto"/>
                <a:cs typeface="Roboto"/>
                <a:sym typeface="Roboto"/>
              </a:defRPr>
            </a:lvl9pPr>
          </a:lstStyle>
          <a:p>
            <a:endParaRPr/>
          </a:p>
        </p:txBody>
      </p:sp>
      <p:sp>
        <p:nvSpPr>
          <p:cNvPr id="63" name="Google Shape;63;p15"/>
          <p:cNvSpPr txBox="1">
            <a:spLocks noGrp="1"/>
          </p:cNvSpPr>
          <p:nvPr>
            <p:ph type="sldNum" idx="12"/>
          </p:nvPr>
        </p:nvSpPr>
        <p:spPr>
          <a:xfrm>
            <a:off x="145433" y="194699"/>
            <a:ext cx="2409600" cy="1670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4260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88"/>
        <p:cNvGrpSpPr/>
        <p:nvPr/>
      </p:nvGrpSpPr>
      <p:grpSpPr>
        <a:xfrm>
          <a:off x="0" y="0"/>
          <a:ext cx="0" cy="0"/>
          <a:chOff x="0" y="0"/>
          <a:chExt cx="0" cy="0"/>
        </a:xfrm>
      </p:grpSpPr>
      <p:sp>
        <p:nvSpPr>
          <p:cNvPr id="89" name="Google Shape;89;p22"/>
          <p:cNvSpPr txBox="1">
            <a:spLocks noGrp="1"/>
          </p:cNvSpPr>
          <p:nvPr>
            <p:ph type="sldNum" idx="12"/>
          </p:nvPr>
        </p:nvSpPr>
        <p:spPr>
          <a:xfrm>
            <a:off x="145433" y="194699"/>
            <a:ext cx="2409600" cy="1670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9600"/>
              <a:buFont typeface="Arial"/>
              <a:buNone/>
              <a:defRPr sz="12800" b="1" i="0" u="none" strike="noStrike" cap="none">
                <a:solidFill>
                  <a:srgbClr val="9FC5E8"/>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012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rgbClr val="6FA8DC"/>
        </a:solidFill>
        <a:effectLst/>
      </p:bgPr>
    </p:bg>
    <p:spTree>
      <p:nvGrpSpPr>
        <p:cNvPr id="1" name="Shape 74"/>
        <p:cNvGrpSpPr/>
        <p:nvPr/>
      </p:nvGrpSpPr>
      <p:grpSpPr>
        <a:xfrm>
          <a:off x="0" y="0"/>
          <a:ext cx="0" cy="0"/>
          <a:chOff x="0" y="0"/>
          <a:chExt cx="0" cy="0"/>
        </a:xfrm>
      </p:grpSpPr>
      <p:pic>
        <p:nvPicPr>
          <p:cNvPr id="75" name="Google Shape;75;p19" descr="aemelia_icons.png"/>
          <p:cNvPicPr preferRelativeResize="0"/>
          <p:nvPr/>
        </p:nvPicPr>
        <p:blipFill rotWithShape="1">
          <a:blip r:embed="rId2">
            <a:alphaModFix amt="20000"/>
          </a:blip>
          <a:srcRect l="38541" r="38544"/>
          <a:stretch/>
        </p:blipFill>
        <p:spPr>
          <a:xfrm>
            <a:off x="0" y="0"/>
            <a:ext cx="2793600" cy="6858000"/>
          </a:xfrm>
          <a:prstGeom prst="rect">
            <a:avLst/>
          </a:prstGeom>
          <a:noFill/>
          <a:ln>
            <a:noFill/>
          </a:ln>
        </p:spPr>
      </p:pic>
      <p:sp>
        <p:nvSpPr>
          <p:cNvPr id="76" name="Google Shape;76;p19"/>
          <p:cNvSpPr/>
          <p:nvPr/>
        </p:nvSpPr>
        <p:spPr>
          <a:xfrm flipH="1">
            <a:off x="2793600" y="0"/>
            <a:ext cx="9398400" cy="685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Arial"/>
              <a:ea typeface="Arial"/>
              <a:cs typeface="Arial"/>
              <a:sym typeface="Arial"/>
            </a:endParaRPr>
          </a:p>
        </p:txBody>
      </p:sp>
      <p:sp>
        <p:nvSpPr>
          <p:cNvPr id="77" name="Google Shape;77;p19"/>
          <p:cNvSpPr txBox="1">
            <a:spLocks noGrp="1"/>
          </p:cNvSpPr>
          <p:nvPr>
            <p:ph type="title"/>
          </p:nvPr>
        </p:nvSpPr>
        <p:spPr>
          <a:xfrm>
            <a:off x="271833" y="2169000"/>
            <a:ext cx="22832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1800"/>
              <a:buFont typeface="Montserrat"/>
              <a:buNone/>
              <a:defRPr sz="2400" b="1" i="0" u="none" strike="noStrike" cap="none">
                <a:solidFill>
                  <a:srgbClr val="FFFFFF"/>
                </a:solidFill>
                <a:latin typeface="Montserrat"/>
                <a:ea typeface="Montserrat"/>
                <a:cs typeface="Montserrat"/>
                <a:sym typeface="Montserrat"/>
              </a:defRPr>
            </a:lvl9pPr>
          </a:lstStyle>
          <a:p>
            <a:endParaRPr/>
          </a:p>
        </p:txBody>
      </p:sp>
      <p:sp>
        <p:nvSpPr>
          <p:cNvPr id="78" name="Google Shape;78;p19"/>
          <p:cNvSpPr txBox="1">
            <a:spLocks noGrp="1"/>
          </p:cNvSpPr>
          <p:nvPr>
            <p:ph type="body" idx="1"/>
          </p:nvPr>
        </p:nvSpPr>
        <p:spPr>
          <a:xfrm>
            <a:off x="3832833" y="367119"/>
            <a:ext cx="7416000" cy="5904400"/>
          </a:xfrm>
          <a:prstGeom prst="rect">
            <a:avLst/>
          </a:prstGeom>
          <a:noFill/>
          <a:ln>
            <a:noFill/>
          </a:ln>
        </p:spPr>
        <p:txBody>
          <a:bodyPr spcFirstLastPara="1" wrap="square" lIns="91425" tIns="91425" rIns="91425" bIns="91425" anchor="t" anchorCtr="0">
            <a:noAutofit/>
          </a:bodyPr>
          <a:lstStyle>
            <a:lvl1pPr marL="609585" marR="0" lvl="0" indent="-558786" algn="l" rtl="0">
              <a:lnSpc>
                <a:spcPct val="100000"/>
              </a:lnSpc>
              <a:spcBef>
                <a:spcPts val="800"/>
              </a:spcBef>
              <a:spcAft>
                <a:spcPts val="0"/>
              </a:spcAft>
              <a:buClr>
                <a:srgbClr val="6FA8DC"/>
              </a:buClr>
              <a:buSzPts val="3000"/>
              <a:buFont typeface="Roboto"/>
              <a:buChar char="▸"/>
              <a:defRPr sz="4000" b="0" i="0" u="none" strike="noStrike" cap="none">
                <a:solidFill>
                  <a:srgbClr val="073763"/>
                </a:solidFill>
                <a:latin typeface="Roboto"/>
                <a:ea typeface="Roboto"/>
                <a:cs typeface="Roboto"/>
                <a:sym typeface="Roboto"/>
              </a:defRPr>
            </a:lvl1pPr>
            <a:lvl2pPr marL="1219170" marR="0" lvl="1"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2pPr>
            <a:lvl3pPr marL="1828754" marR="0" lvl="2" indent="-507987" algn="l" rtl="0">
              <a:lnSpc>
                <a:spcPct val="100000"/>
              </a:lnSpc>
              <a:spcBef>
                <a:spcPts val="0"/>
              </a:spcBef>
              <a:spcAft>
                <a:spcPts val="0"/>
              </a:spcAft>
              <a:buClr>
                <a:srgbClr val="6FA8DC"/>
              </a:buClr>
              <a:buSzPts val="2400"/>
              <a:buFont typeface="Roboto"/>
              <a:buChar char="■"/>
              <a:defRPr sz="3200" b="0" i="0" u="none" strike="noStrike" cap="none">
                <a:solidFill>
                  <a:srgbClr val="073763"/>
                </a:solidFill>
                <a:latin typeface="Roboto"/>
                <a:ea typeface="Roboto"/>
                <a:cs typeface="Roboto"/>
                <a:sym typeface="Roboto"/>
              </a:defRPr>
            </a:lvl3pPr>
            <a:lvl4pPr marL="2438339" marR="0" lvl="3" indent="-457189" algn="l" rtl="0">
              <a:lnSpc>
                <a:spcPct val="100000"/>
              </a:lnSpc>
              <a:spcBef>
                <a:spcPts val="0"/>
              </a:spcBef>
              <a:spcAft>
                <a:spcPts val="0"/>
              </a:spcAft>
              <a:buClr>
                <a:srgbClr val="6FA8DC"/>
              </a:buClr>
              <a:buSzPts val="1800"/>
              <a:buFont typeface="Roboto"/>
              <a:buChar char="●"/>
              <a:defRPr sz="2400" b="0" i="0" u="none" strike="noStrike" cap="none">
                <a:solidFill>
                  <a:srgbClr val="073763"/>
                </a:solidFill>
                <a:latin typeface="Roboto"/>
                <a:ea typeface="Roboto"/>
                <a:cs typeface="Roboto"/>
                <a:sym typeface="Roboto"/>
              </a:defRPr>
            </a:lvl4pPr>
            <a:lvl5pPr marL="3047924" marR="0" lvl="4" indent="-457189" algn="l" rtl="0">
              <a:lnSpc>
                <a:spcPct val="100000"/>
              </a:lnSpc>
              <a:spcBef>
                <a:spcPts val="0"/>
              </a:spcBef>
              <a:spcAft>
                <a:spcPts val="0"/>
              </a:spcAft>
              <a:buClr>
                <a:srgbClr val="073763"/>
              </a:buClr>
              <a:buSzPts val="1800"/>
              <a:buFont typeface="Roboto"/>
              <a:buChar char="○"/>
              <a:defRPr sz="2400" b="0" i="0" u="none" strike="noStrike" cap="none">
                <a:solidFill>
                  <a:srgbClr val="073763"/>
                </a:solidFill>
                <a:latin typeface="Roboto"/>
                <a:ea typeface="Roboto"/>
                <a:cs typeface="Roboto"/>
                <a:sym typeface="Roboto"/>
              </a:defRPr>
            </a:lvl5pPr>
            <a:lvl6pPr marL="3657509" marR="0" lvl="5" indent="-457189" algn="l" rtl="0">
              <a:lnSpc>
                <a:spcPct val="100000"/>
              </a:lnSpc>
              <a:spcBef>
                <a:spcPts val="0"/>
              </a:spcBef>
              <a:spcAft>
                <a:spcPts val="0"/>
              </a:spcAft>
              <a:buClr>
                <a:srgbClr val="073763"/>
              </a:buClr>
              <a:buSzPts val="1800"/>
              <a:buFont typeface="Roboto"/>
              <a:buChar char="■"/>
              <a:defRPr sz="2400" b="0" i="0" u="none" strike="noStrike" cap="none">
                <a:solidFill>
                  <a:srgbClr val="073763"/>
                </a:solidFill>
                <a:latin typeface="Roboto"/>
                <a:ea typeface="Roboto"/>
                <a:cs typeface="Roboto"/>
                <a:sym typeface="Roboto"/>
              </a:defRPr>
            </a:lvl6pPr>
            <a:lvl7pPr marL="4267093" marR="0" lvl="6" indent="-457189" algn="l" rtl="0">
              <a:lnSpc>
                <a:spcPct val="100000"/>
              </a:lnSpc>
              <a:spcBef>
                <a:spcPts val="0"/>
              </a:spcBef>
              <a:spcAft>
                <a:spcPts val="0"/>
              </a:spcAft>
              <a:buClr>
                <a:srgbClr val="073763"/>
              </a:buClr>
              <a:buSzPts val="1800"/>
              <a:buFont typeface="Roboto"/>
              <a:buChar char="●"/>
              <a:defRPr sz="2400" b="0" i="0" u="none" strike="noStrike" cap="none">
                <a:solidFill>
                  <a:srgbClr val="073763"/>
                </a:solidFill>
                <a:latin typeface="Roboto"/>
                <a:ea typeface="Roboto"/>
                <a:cs typeface="Roboto"/>
                <a:sym typeface="Roboto"/>
              </a:defRPr>
            </a:lvl7pPr>
            <a:lvl8pPr marL="4876678" marR="0" lvl="7" indent="-457189" algn="l" rtl="0">
              <a:lnSpc>
                <a:spcPct val="100000"/>
              </a:lnSpc>
              <a:spcBef>
                <a:spcPts val="0"/>
              </a:spcBef>
              <a:spcAft>
                <a:spcPts val="0"/>
              </a:spcAft>
              <a:buClr>
                <a:srgbClr val="073763"/>
              </a:buClr>
              <a:buSzPts val="1800"/>
              <a:buFont typeface="Roboto"/>
              <a:buChar char="○"/>
              <a:defRPr sz="2400" b="0" i="0" u="none" strike="noStrike" cap="none">
                <a:solidFill>
                  <a:srgbClr val="073763"/>
                </a:solidFill>
                <a:latin typeface="Roboto"/>
                <a:ea typeface="Roboto"/>
                <a:cs typeface="Roboto"/>
                <a:sym typeface="Roboto"/>
              </a:defRPr>
            </a:lvl8pPr>
            <a:lvl9pPr marL="5486263" marR="0" lvl="8" indent="-457189" algn="l" rtl="0">
              <a:lnSpc>
                <a:spcPct val="100000"/>
              </a:lnSpc>
              <a:spcBef>
                <a:spcPts val="0"/>
              </a:spcBef>
              <a:spcAft>
                <a:spcPts val="0"/>
              </a:spcAft>
              <a:buClr>
                <a:srgbClr val="073763"/>
              </a:buClr>
              <a:buSzPts val="1800"/>
              <a:buFont typeface="Roboto"/>
              <a:buChar char="■"/>
              <a:defRPr sz="2400" b="0" i="0" u="none" strike="noStrike" cap="none">
                <a:solidFill>
                  <a:srgbClr val="073763"/>
                </a:solidFill>
                <a:latin typeface="Roboto"/>
                <a:ea typeface="Roboto"/>
                <a:cs typeface="Roboto"/>
                <a:sym typeface="Roboto"/>
              </a:defRPr>
            </a:lvl9pPr>
          </a:lstStyle>
          <a:p>
            <a:endParaRPr/>
          </a:p>
        </p:txBody>
      </p:sp>
      <p:sp>
        <p:nvSpPr>
          <p:cNvPr id="79" name="Google Shape;79;p19"/>
          <p:cNvSpPr txBox="1">
            <a:spLocks noGrp="1"/>
          </p:cNvSpPr>
          <p:nvPr>
            <p:ph type="sldNum" idx="12"/>
          </p:nvPr>
        </p:nvSpPr>
        <p:spPr>
          <a:xfrm>
            <a:off x="145433" y="194699"/>
            <a:ext cx="2409600" cy="1670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9600"/>
              <a:buFont typeface="Arial"/>
              <a:buNone/>
              <a:defRPr sz="12800" b="1" i="0" u="none" strike="noStrike" cap="none">
                <a:solidFill>
                  <a:srgbClr val="0B5394"/>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286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7"/>
        <p:cNvGrpSpPr/>
        <p:nvPr/>
      </p:nvGrpSpPr>
      <p:grpSpPr>
        <a:xfrm>
          <a:off x="0" y="0"/>
          <a:ext cx="0" cy="0"/>
          <a:chOff x="0" y="0"/>
          <a:chExt cx="0" cy="0"/>
        </a:xfrm>
      </p:grpSpPr>
      <p:pic>
        <p:nvPicPr>
          <p:cNvPr id="68" name="Google Shape;68;p17" descr="aemelia_icons.png"/>
          <p:cNvPicPr preferRelativeResize="0"/>
          <p:nvPr/>
        </p:nvPicPr>
        <p:blipFill rotWithShape="1">
          <a:blip r:embed="rId2">
            <a:alphaModFix amt="20000"/>
          </a:blip>
          <a:srcRect t="30861" b="30857"/>
          <a:stretch/>
        </p:blipFill>
        <p:spPr>
          <a:xfrm>
            <a:off x="0" y="-3"/>
            <a:ext cx="12192000" cy="2625165"/>
          </a:xfrm>
          <a:prstGeom prst="rect">
            <a:avLst/>
          </a:prstGeom>
          <a:noFill/>
          <a:ln>
            <a:noFill/>
          </a:ln>
        </p:spPr>
      </p:pic>
      <p:sp>
        <p:nvSpPr>
          <p:cNvPr id="69" name="Google Shape;69;p17"/>
          <p:cNvSpPr txBox="1">
            <a:spLocks noGrp="1"/>
          </p:cNvSpPr>
          <p:nvPr>
            <p:ph type="ctrTitle"/>
          </p:nvPr>
        </p:nvSpPr>
        <p:spPr>
          <a:xfrm>
            <a:off x="3960233" y="4143133"/>
            <a:ext cx="7723600" cy="15464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1pPr>
            <a:lvl2pPr marR="0" lvl="1"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2pPr>
            <a:lvl3pPr marR="0" lvl="2"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3pPr>
            <a:lvl4pPr marR="0" lvl="3"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4pPr>
            <a:lvl5pPr marR="0" lvl="4"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5pPr>
            <a:lvl6pPr marR="0" lvl="5"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6pPr>
            <a:lvl7pPr marR="0" lvl="6"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7pPr>
            <a:lvl8pPr marR="0" lvl="7"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8pPr>
            <a:lvl9pPr marR="0" lvl="8" algn="r" rtl="0">
              <a:lnSpc>
                <a:spcPct val="100000"/>
              </a:lnSpc>
              <a:spcBef>
                <a:spcPts val="0"/>
              </a:spcBef>
              <a:spcAft>
                <a:spcPts val="0"/>
              </a:spcAft>
              <a:buClr>
                <a:srgbClr val="073763"/>
              </a:buClr>
              <a:buSzPts val="4800"/>
              <a:buFont typeface="Montserrat"/>
              <a:buNone/>
              <a:defRPr sz="6400" b="1" i="0" u="none" strike="noStrike" cap="none">
                <a:solidFill>
                  <a:srgbClr val="073763"/>
                </a:solidFill>
                <a:latin typeface="Montserrat"/>
                <a:ea typeface="Montserrat"/>
                <a:cs typeface="Montserrat"/>
                <a:sym typeface="Montserrat"/>
              </a:defRPr>
            </a:lvl9pPr>
          </a:lstStyle>
          <a:p>
            <a:endParaRPr/>
          </a:p>
        </p:txBody>
      </p:sp>
      <p:sp>
        <p:nvSpPr>
          <p:cNvPr id="70" name="Google Shape;70;p17"/>
          <p:cNvSpPr txBox="1">
            <a:spLocks noGrp="1"/>
          </p:cNvSpPr>
          <p:nvPr>
            <p:ph type="subTitle" idx="1"/>
          </p:nvPr>
        </p:nvSpPr>
        <p:spPr>
          <a:xfrm>
            <a:off x="3960233" y="5209136"/>
            <a:ext cx="7723600" cy="10464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1pPr>
            <a:lvl2pPr marR="0" lvl="1"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2pPr>
            <a:lvl3pPr marR="0" lvl="2"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3pPr>
            <a:lvl4pPr marR="0" lvl="3"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4pPr>
            <a:lvl5pPr marR="0" lvl="4"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5pPr>
            <a:lvl6pPr marR="0" lvl="5"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6pPr>
            <a:lvl7pPr marR="0" lvl="6"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7pPr>
            <a:lvl8pPr marR="0" lvl="7"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8pPr>
            <a:lvl9pPr marR="0" lvl="8" algn="r" rtl="0">
              <a:lnSpc>
                <a:spcPct val="100000"/>
              </a:lnSpc>
              <a:spcBef>
                <a:spcPts val="0"/>
              </a:spcBef>
              <a:spcAft>
                <a:spcPts val="0"/>
              </a:spcAft>
              <a:buClr>
                <a:srgbClr val="6FA8DC"/>
              </a:buClr>
              <a:buSzPts val="2400"/>
              <a:buFont typeface="Roboto"/>
              <a:buNone/>
              <a:defRPr sz="3200" b="0" i="0" u="none" strike="noStrike" cap="none">
                <a:solidFill>
                  <a:srgbClr val="6FA8DC"/>
                </a:solidFill>
                <a:latin typeface="Roboto"/>
                <a:ea typeface="Roboto"/>
                <a:cs typeface="Roboto"/>
                <a:sym typeface="Roboto"/>
              </a:defRPr>
            </a:lvl9pPr>
          </a:lstStyle>
          <a:p>
            <a:endParaRPr/>
          </a:p>
        </p:txBody>
      </p:sp>
      <p:sp>
        <p:nvSpPr>
          <p:cNvPr id="71" name="Google Shape;71;p17"/>
          <p:cNvSpPr txBox="1">
            <a:spLocks noGrp="1"/>
          </p:cNvSpPr>
          <p:nvPr>
            <p:ph type="sldNum" idx="12"/>
          </p:nvPr>
        </p:nvSpPr>
        <p:spPr>
          <a:xfrm>
            <a:off x="145433" y="194699"/>
            <a:ext cx="2409600" cy="1670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9600"/>
              <a:buFont typeface="Arial"/>
              <a:buNone/>
              <a:defRPr sz="6400" b="1" i="0" u="none" strike="noStrike" cap="none">
                <a:solidFill>
                  <a:srgbClr val="9FC5E8"/>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9391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D1B6-1B7E-0C2E-FD84-C4F75CCCD3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FD15381-E51B-2735-2E13-0109998C61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97F05C-B3AA-8A28-C7F7-B01DD5471375}"/>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5" name="Footer Placeholder 4">
            <a:extLst>
              <a:ext uri="{FF2B5EF4-FFF2-40B4-BE49-F238E27FC236}">
                <a16:creationId xmlns:a16="http://schemas.microsoft.com/office/drawing/2014/main" id="{412D5E76-BF41-A22B-7B78-0215677872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61CEF5-2B67-F173-1247-7E3CFC0D805D}"/>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302200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0E23-BC2B-8C0E-22DD-63253F46CB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ACCDE63-1BCB-0593-04E7-9F8AA7C32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7D89C7-131E-2D5F-92CB-0A4FBC22CC1C}"/>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5" name="Footer Placeholder 4">
            <a:extLst>
              <a:ext uri="{FF2B5EF4-FFF2-40B4-BE49-F238E27FC236}">
                <a16:creationId xmlns:a16="http://schemas.microsoft.com/office/drawing/2014/main" id="{C63B3AC5-052C-F951-5D01-5A09DA54FA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499CDF-4180-7885-5D4F-C30DDB1EBBF6}"/>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2332007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05A9-30D6-7813-7C25-8332FA147C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2BAAFAF-30A1-E183-63E3-F4B6B63F19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DBF1C3-7AA4-1020-9EFD-87A2888290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F3EB8E7-DCFA-823C-B8FE-4CCF7B169F20}"/>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6" name="Footer Placeholder 5">
            <a:extLst>
              <a:ext uri="{FF2B5EF4-FFF2-40B4-BE49-F238E27FC236}">
                <a16:creationId xmlns:a16="http://schemas.microsoft.com/office/drawing/2014/main" id="{6EE9B3A3-0B75-4BFA-CCEC-8DD7E0E058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74C84B-482A-3AEA-C542-49E9C8BBC897}"/>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67806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4B5F-B474-36F4-7E77-7801FCBC5D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692B3A-FD66-ABE1-A1A7-68154FF81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2BAD8C-E5A9-4820-F458-98394B0A46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3F0CB81-64B8-2C25-AAC9-6997A00C39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396FE-F715-538F-9CB3-DBFB1B5018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C61C85-570F-C0FB-2EDA-BF48DE96D7D6}"/>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8" name="Footer Placeholder 7">
            <a:extLst>
              <a:ext uri="{FF2B5EF4-FFF2-40B4-BE49-F238E27FC236}">
                <a16:creationId xmlns:a16="http://schemas.microsoft.com/office/drawing/2014/main" id="{859E5E92-178B-CB33-258B-F66E44E0E05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693250-9580-9DBE-A506-28FFB6AD6842}"/>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40952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7A8B-6D1A-F326-E466-1F750097CA2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40D053-972B-6E6A-2099-DD37C286CB7A}"/>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4" name="Footer Placeholder 3">
            <a:extLst>
              <a:ext uri="{FF2B5EF4-FFF2-40B4-BE49-F238E27FC236}">
                <a16:creationId xmlns:a16="http://schemas.microsoft.com/office/drawing/2014/main" id="{AE49E2C7-B88C-AF79-3DBC-453CA427CA2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DD3C78-E9EB-2202-CC71-E1736F1A6993}"/>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293752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70662-15E7-B0A3-E800-1F384B0A73B4}"/>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3" name="Footer Placeholder 2">
            <a:extLst>
              <a:ext uri="{FF2B5EF4-FFF2-40B4-BE49-F238E27FC236}">
                <a16:creationId xmlns:a16="http://schemas.microsoft.com/office/drawing/2014/main" id="{323D01F2-DCFA-FAFF-FDBE-6D5EAFCA82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B14A86D-7AD4-FA1E-8F46-AA7E22B46857}"/>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424795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57E0-0FF7-E9FD-FF08-E77FA71FF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A11C269-4293-C549-BF54-347B6D221F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ADD8A10-0D18-4061-D751-A0912F940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17F28-39D8-A6BA-FF2E-363DFE632955}"/>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6" name="Footer Placeholder 5">
            <a:extLst>
              <a:ext uri="{FF2B5EF4-FFF2-40B4-BE49-F238E27FC236}">
                <a16:creationId xmlns:a16="http://schemas.microsoft.com/office/drawing/2014/main" id="{476CF064-19FF-4F59-DF78-5338822EE5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E4B398-3144-3B55-0563-DB81C1B275D4}"/>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3259387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7B53-C113-7A70-6D55-ECC16E609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BD48B7-EF82-D665-2CAB-658A0F947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E74ED8C-EBBB-44CD-5B6E-4543AFEAF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7744C-EC85-9934-DCD4-F7685D3FA335}"/>
              </a:ext>
            </a:extLst>
          </p:cNvPr>
          <p:cNvSpPr>
            <a:spLocks noGrp="1"/>
          </p:cNvSpPr>
          <p:nvPr>
            <p:ph type="dt" sz="half" idx="10"/>
          </p:nvPr>
        </p:nvSpPr>
        <p:spPr/>
        <p:txBody>
          <a:bodyPr/>
          <a:lstStyle/>
          <a:p>
            <a:fld id="{81DAFC08-19E3-457B-9925-139555855342}" type="datetimeFigureOut">
              <a:rPr lang="en-GB" smtClean="0"/>
              <a:t>29/01/2023</a:t>
            </a:fld>
            <a:endParaRPr lang="en-GB"/>
          </a:p>
        </p:txBody>
      </p:sp>
      <p:sp>
        <p:nvSpPr>
          <p:cNvPr id="6" name="Footer Placeholder 5">
            <a:extLst>
              <a:ext uri="{FF2B5EF4-FFF2-40B4-BE49-F238E27FC236}">
                <a16:creationId xmlns:a16="http://schemas.microsoft.com/office/drawing/2014/main" id="{86DF2ECA-1D88-E397-DCDB-8F2700A8E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010D83-EE0B-6B0D-E299-474AE1F40766}"/>
              </a:ext>
            </a:extLst>
          </p:cNvPr>
          <p:cNvSpPr>
            <a:spLocks noGrp="1"/>
          </p:cNvSpPr>
          <p:nvPr>
            <p:ph type="sldNum" sz="quarter" idx="12"/>
          </p:nvPr>
        </p:nvSpPr>
        <p:spPr/>
        <p:txBody>
          <a:bodyPr/>
          <a:lstStyle/>
          <a:p>
            <a:fld id="{7D6451DB-BC6F-4D58-AE86-BE2BB4AAB713}" type="slidenum">
              <a:rPr lang="en-GB" smtClean="0"/>
              <a:t>‹#›</a:t>
            </a:fld>
            <a:endParaRPr lang="en-GB"/>
          </a:p>
        </p:txBody>
      </p:sp>
    </p:spTree>
    <p:extLst>
      <p:ext uri="{BB962C8B-B14F-4D97-AF65-F5344CB8AC3E}">
        <p14:creationId xmlns:p14="http://schemas.microsoft.com/office/powerpoint/2010/main" val="1597048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FD399-79C1-3C04-1777-8B02EB3793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92DDAF-30F8-4CC6-1DD3-34DD76F15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BBE799-EF4F-F72C-F1E3-E37BAA03A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AFC08-19E3-457B-9925-139555855342}" type="datetimeFigureOut">
              <a:rPr lang="en-GB" smtClean="0"/>
              <a:t>29/01/2023</a:t>
            </a:fld>
            <a:endParaRPr lang="en-GB"/>
          </a:p>
        </p:txBody>
      </p:sp>
      <p:sp>
        <p:nvSpPr>
          <p:cNvPr id="5" name="Footer Placeholder 4">
            <a:extLst>
              <a:ext uri="{FF2B5EF4-FFF2-40B4-BE49-F238E27FC236}">
                <a16:creationId xmlns:a16="http://schemas.microsoft.com/office/drawing/2014/main" id="{F60C5D06-0E6A-C5A1-6EAC-37ECA24AF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580B23E-1AA3-2BED-2F6F-75C8B4CEBC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451DB-BC6F-4D58-AE86-BE2BB4AAB713}" type="slidenum">
              <a:rPr lang="en-GB" smtClean="0"/>
              <a:t>‹#›</a:t>
            </a:fld>
            <a:endParaRPr lang="en-GB"/>
          </a:p>
        </p:txBody>
      </p:sp>
    </p:spTree>
    <p:extLst>
      <p:ext uri="{BB962C8B-B14F-4D97-AF65-F5344CB8AC3E}">
        <p14:creationId xmlns:p14="http://schemas.microsoft.com/office/powerpoint/2010/main" val="3708758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www.sqltutorial.org/sql-cheat-she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hyperlink" Target="http://www.sqltutorial.org/sql-cheat-sheet/"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4.xml"/><Relationship Id="rId5" Type="http://schemas.openxmlformats.org/officeDocument/2006/relationships/image" Target="../media/image11.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5.xml"/><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6.xml"/><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1.jp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3.jp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17.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1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image" Target="../media/image9.png"/><Relationship Id="rId5" Type="http://schemas.openxmlformats.org/officeDocument/2006/relationships/hyperlink" Target="http://www.sqltutorial.org/sql-cheat-sheet/" TargetMode="Externa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ags" Target="../tags/tag2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tags" Target="../tags/tag2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41.jpg"/><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11.jp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2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ags" Target="../tags/tag28.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ags" Target="../tags/tag3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tags" Target="../tags/tag3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4.xml"/><Relationship Id="rId1" Type="http://schemas.openxmlformats.org/officeDocument/2006/relationships/tags" Target="../tags/tag3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4.xml"/><Relationship Id="rId1" Type="http://schemas.openxmlformats.org/officeDocument/2006/relationships/tags" Target="../tags/tag34.xml"/><Relationship Id="rId5" Type="http://schemas.openxmlformats.org/officeDocument/2006/relationships/image" Target="../media/image42.png"/><Relationship Id="rId4" Type="http://schemas.openxmlformats.org/officeDocument/2006/relationships/customXml" Target="../ink/ink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www.google.com/get/sunroof/data-explorer/"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hyperlink" Target="https://console.cloud.google.com/bigquery?sq=267516794106:d1ee5ed3e3284f71815bb5e53396b87b"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hyperlink" Target="https://console.cloud.google.com/bigquery?sq=267516794106:33be6374aff2426bb5cfb1fede51d5a3"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ctrTitle"/>
          </p:nvPr>
        </p:nvSpPr>
        <p:spPr>
          <a:xfrm>
            <a:off x="1562300" y="2801833"/>
            <a:ext cx="9998400" cy="1422000"/>
          </a:xfrm>
          <a:prstGeom prst="rect">
            <a:avLst/>
          </a:prstGeom>
          <a:noFill/>
          <a:ln>
            <a:noFill/>
          </a:ln>
        </p:spPr>
        <p:txBody>
          <a:bodyPr spcFirstLastPara="1" vert="horz" wrap="square" lIns="121900" tIns="121900" rIns="121900" bIns="121900" rtlCol="0" anchor="b" anchorCtr="0">
            <a:noAutofit/>
          </a:bodyPr>
          <a:lstStyle/>
          <a:p>
            <a:r>
              <a:rPr lang="en" sz="4800" b="0">
                <a:latin typeface="Arial"/>
                <a:ea typeface="Arial"/>
                <a:cs typeface="Arial"/>
                <a:sym typeface="Arial"/>
              </a:rPr>
              <a:t>Overview of the </a:t>
            </a:r>
            <a:endParaRPr sz="4800" b="0">
              <a:latin typeface="Arial"/>
              <a:ea typeface="Arial"/>
              <a:cs typeface="Arial"/>
              <a:sym typeface="Arial"/>
            </a:endParaRPr>
          </a:p>
          <a:p>
            <a:r>
              <a:rPr lang="en" sz="4800" b="0">
                <a:latin typeface="Arial"/>
                <a:ea typeface="Arial"/>
                <a:cs typeface="Arial"/>
                <a:sym typeface="Arial"/>
              </a:rPr>
              <a:t>Relational data model</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Preview</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3200">
                <a:solidFill>
                  <a:schemeClr val="lt1"/>
                </a:solidFill>
                <a:latin typeface="Montserrat"/>
                <a:ea typeface="Montserrat"/>
                <a:cs typeface="Montserrat"/>
                <a:sym typeface="Montserrat"/>
              </a:rPr>
              <a:t>SQL queries </a:t>
            </a:r>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191" name="Google Shape;191;p30"/>
          <p:cNvSpPr txBox="1"/>
          <p:nvPr/>
        </p:nvSpPr>
        <p:spPr>
          <a:xfrm>
            <a:off x="3179500" y="741500"/>
            <a:ext cx="8668800" cy="5617200"/>
          </a:xfrm>
          <a:prstGeom prst="rect">
            <a:avLst/>
          </a:prstGeom>
          <a:noFill/>
          <a:ln>
            <a:noFill/>
          </a:ln>
        </p:spPr>
        <p:txBody>
          <a:bodyPr spcFirstLastPara="1" wrap="square" lIns="121900" tIns="121900" rIns="121900" bIns="121900" anchor="ctr" anchorCtr="0">
            <a:noAutofit/>
          </a:bodyPr>
          <a:lstStyle/>
          <a:p>
            <a:endParaRPr sz="2400"/>
          </a:p>
          <a:p>
            <a:endParaRPr sz="2400"/>
          </a:p>
          <a:p>
            <a:endParaRPr sz="2400"/>
          </a:p>
          <a:p>
            <a:endParaRPr sz="2400"/>
          </a:p>
          <a:p>
            <a:endParaRPr sz="2400"/>
          </a:p>
          <a:p>
            <a:endParaRPr sz="2400"/>
          </a:p>
          <a:p>
            <a:endParaRPr sz="2400"/>
          </a:p>
          <a:p>
            <a:endParaRPr sz="2400"/>
          </a:p>
          <a:p>
            <a:endParaRPr sz="2400"/>
          </a:p>
          <a:p>
            <a:endParaRPr sz="2400"/>
          </a:p>
        </p:txBody>
      </p:sp>
      <p:sp>
        <p:nvSpPr>
          <p:cNvPr id="192" name="Google Shape;192;p30"/>
          <p:cNvSpPr/>
          <p:nvPr/>
        </p:nvSpPr>
        <p:spPr>
          <a:xfrm>
            <a:off x="7350333" y="5450433"/>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3" name="Google Shape;193;p30"/>
          <p:cNvSpPr/>
          <p:nvPr/>
        </p:nvSpPr>
        <p:spPr>
          <a:xfrm>
            <a:off x="6552467" y="6586400"/>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94" name="Google Shape;194;p30"/>
          <p:cNvPicPr preferRelativeResize="0"/>
          <p:nvPr/>
        </p:nvPicPr>
        <p:blipFill>
          <a:blip r:embed="rId3">
            <a:alphaModFix/>
          </a:blip>
          <a:stretch>
            <a:fillRect/>
          </a:stretch>
        </p:blipFill>
        <p:spPr>
          <a:xfrm>
            <a:off x="2722397" y="0"/>
            <a:ext cx="9997539" cy="6858000"/>
          </a:xfrm>
          <a:prstGeom prst="rect">
            <a:avLst/>
          </a:prstGeom>
          <a:noFill/>
          <a:ln>
            <a:noFill/>
          </a:ln>
        </p:spPr>
      </p:pic>
      <p:sp>
        <p:nvSpPr>
          <p:cNvPr id="195" name="Google Shape;195;p30"/>
          <p:cNvSpPr txBox="1"/>
          <p:nvPr/>
        </p:nvSpPr>
        <p:spPr>
          <a:xfrm>
            <a:off x="-39267" y="5502933"/>
            <a:ext cx="2762000" cy="385200"/>
          </a:xfrm>
          <a:prstGeom prst="rect">
            <a:avLst/>
          </a:prstGeom>
          <a:noFill/>
          <a:ln>
            <a:noFill/>
          </a:ln>
        </p:spPr>
        <p:txBody>
          <a:bodyPr spcFirstLastPara="1" wrap="square" lIns="121900" tIns="121900" rIns="121900" bIns="121900" anchor="t" anchorCtr="0">
            <a:noAutofit/>
          </a:bodyPr>
          <a:lstStyle/>
          <a:p>
            <a:r>
              <a:rPr lang="en" sz="1467" u="sng">
                <a:solidFill>
                  <a:srgbClr val="FFFFFF"/>
                </a:solidFill>
                <a:hlinkClick r:id="rId4">
                  <a:extLst>
                    <a:ext uri="{A12FA001-AC4F-418D-AE19-62706E023703}">
                      <ahyp:hlinkClr xmlns:ahyp="http://schemas.microsoft.com/office/drawing/2018/hyperlinkcolor" val="tx"/>
                    </a:ext>
                  </a:extLst>
                </a:hlinkClick>
              </a:rPr>
              <a:t>sqltutorial.org/sql-cheat-sheet</a:t>
            </a:r>
            <a:endParaRPr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ctrTitle"/>
          </p:nvPr>
        </p:nvSpPr>
        <p:spPr>
          <a:xfrm>
            <a:off x="5412533" y="3164000"/>
            <a:ext cx="6485600" cy="917200"/>
          </a:xfrm>
          <a:prstGeom prst="rect">
            <a:avLst/>
          </a:prstGeom>
          <a:noFill/>
          <a:ln>
            <a:noFill/>
          </a:ln>
        </p:spPr>
        <p:txBody>
          <a:bodyPr spcFirstLastPara="1" vert="horz" wrap="square" lIns="121900" tIns="121900" rIns="121900" bIns="121900" rtlCol="0" anchor="b" anchorCtr="0">
            <a:noAutofit/>
          </a:bodyPr>
          <a:lstStyle/>
          <a:p>
            <a:r>
              <a:rPr lang="en" sz="4800" b="0" dirty="0">
                <a:latin typeface="Arial"/>
                <a:ea typeface="Arial"/>
                <a:cs typeface="Arial"/>
                <a:sym typeface="Arial"/>
              </a:rPr>
              <a:t>Relational Algebra</a:t>
            </a:r>
            <a:endParaRPr sz="4800" b="0" dirty="0">
              <a:latin typeface="Arial"/>
              <a:ea typeface="Arial"/>
              <a:cs typeface="Arial"/>
              <a:sym typeface="Arial"/>
            </a:endParaRPr>
          </a:p>
        </p:txBody>
      </p:sp>
    </p:spTree>
    <p:extLst>
      <p:ext uri="{BB962C8B-B14F-4D97-AF65-F5344CB8AC3E}">
        <p14:creationId xmlns:p14="http://schemas.microsoft.com/office/powerpoint/2010/main" val="111373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2C34-E5AF-5EA6-6EA0-5DDB24C191D3}"/>
              </a:ext>
            </a:extLst>
          </p:cNvPr>
          <p:cNvSpPr>
            <a:spLocks noGrp="1"/>
          </p:cNvSpPr>
          <p:nvPr>
            <p:ph type="title"/>
          </p:nvPr>
        </p:nvSpPr>
        <p:spPr/>
        <p:txBody>
          <a:bodyPr/>
          <a:lstStyle/>
          <a:p>
            <a:r>
              <a:rPr lang="en-US" dirty="0"/>
              <a:t>Operations in Relational Algebra</a:t>
            </a:r>
            <a:endParaRPr lang="en-GB" dirty="0"/>
          </a:p>
        </p:txBody>
      </p:sp>
      <p:sp>
        <p:nvSpPr>
          <p:cNvPr id="3" name="Content Placeholder 2">
            <a:extLst>
              <a:ext uri="{FF2B5EF4-FFF2-40B4-BE49-F238E27FC236}">
                <a16:creationId xmlns:a16="http://schemas.microsoft.com/office/drawing/2014/main" id="{6593EE51-2449-0FDC-8363-23422C6C7CF0}"/>
              </a:ext>
            </a:extLst>
          </p:cNvPr>
          <p:cNvSpPr>
            <a:spLocks noGrp="1"/>
          </p:cNvSpPr>
          <p:nvPr>
            <p:ph idx="1"/>
          </p:nvPr>
        </p:nvSpPr>
        <p:spPr/>
        <p:txBody>
          <a:bodyPr>
            <a:normAutofit fontScale="92500" lnSpcReduction="10000"/>
          </a:bodyPr>
          <a:lstStyle/>
          <a:p>
            <a:r>
              <a:rPr lang="en-US" dirty="0"/>
              <a:t>C1- The usual set operations - union, intersection, and difference – applied to relations.</a:t>
            </a:r>
          </a:p>
          <a:p>
            <a:r>
              <a:rPr lang="en-US" dirty="0"/>
              <a:t>C2 - Operations that remove parts of a relation: "selection" eliminates some rows (tuples), and "projection" eliminates some columns.</a:t>
            </a:r>
          </a:p>
          <a:p>
            <a:r>
              <a:rPr lang="en-US" dirty="0"/>
              <a:t>C3 - Operations that combine the tuples of two relations, including "Cartesian product," which pairs the tuples of two relations in all possible ways, and various kinds of "join" operations, which selectively pair tuples from two relations.</a:t>
            </a:r>
          </a:p>
          <a:p>
            <a:r>
              <a:rPr lang="en-US" dirty="0"/>
              <a:t>C4 - An operation called "renaming" that does not affect the tuples of a relation, but changes the relation schema, i.e., the names of the attributes and/or the name of the relation itself. </a:t>
            </a:r>
            <a:endParaRPr lang="en-GB" dirty="0"/>
          </a:p>
        </p:txBody>
      </p:sp>
    </p:spTree>
    <p:extLst>
      <p:ext uri="{BB962C8B-B14F-4D97-AF65-F5344CB8AC3E}">
        <p14:creationId xmlns:p14="http://schemas.microsoft.com/office/powerpoint/2010/main" val="87827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ctrTitle"/>
          </p:nvPr>
        </p:nvSpPr>
        <p:spPr>
          <a:xfrm>
            <a:off x="5412533" y="2325950"/>
            <a:ext cx="6485600" cy="1755250"/>
          </a:xfrm>
          <a:prstGeom prst="rect">
            <a:avLst/>
          </a:prstGeom>
          <a:noFill/>
          <a:ln>
            <a:noFill/>
          </a:ln>
        </p:spPr>
        <p:txBody>
          <a:bodyPr spcFirstLastPara="1" vert="horz" wrap="square" lIns="121900" tIns="121900" rIns="121900" bIns="121900" rtlCol="0" anchor="b" anchorCtr="0">
            <a:noAutofit/>
          </a:bodyPr>
          <a:lstStyle/>
          <a:p>
            <a:r>
              <a:rPr lang="en" sz="4800" b="0" dirty="0">
                <a:latin typeface="Arial"/>
                <a:ea typeface="Arial"/>
                <a:cs typeface="Arial"/>
                <a:sym typeface="Arial"/>
              </a:rPr>
              <a:t>Single - table queries</a:t>
            </a:r>
            <a:br>
              <a:rPr lang="en" sz="4800" b="0" dirty="0">
                <a:latin typeface="Arial"/>
                <a:ea typeface="Arial"/>
                <a:cs typeface="Arial"/>
                <a:sym typeface="Arial"/>
              </a:rPr>
            </a:br>
            <a:r>
              <a:rPr lang="en" sz="4800" b="0" dirty="0">
                <a:latin typeface="Arial"/>
                <a:ea typeface="Arial"/>
                <a:cs typeface="Arial"/>
                <a:sym typeface="Arial"/>
              </a:rPr>
              <a:t>Relational Algebra(C1)</a:t>
            </a:r>
            <a:endParaRPr sz="4800" b="0" dirty="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CC623F8-F07E-25EE-A929-8ED453634251}"/>
              </a:ext>
            </a:extLst>
          </p:cNvPr>
          <p:cNvSpPr>
            <a:spLocks noGrp="1" noChangeArrowheads="1"/>
          </p:cNvSpPr>
          <p:nvPr>
            <p:ph type="title"/>
          </p:nvPr>
        </p:nvSpPr>
        <p:spPr>
          <a:xfrm>
            <a:off x="2209800" y="582967"/>
            <a:ext cx="7772400" cy="914400"/>
          </a:xfrm>
        </p:spPr>
        <p:txBody>
          <a:bodyPr/>
          <a:lstStyle/>
          <a:p>
            <a:r>
              <a:rPr lang="en-US" altLang="en-US" dirty="0"/>
              <a:t>Selection</a:t>
            </a:r>
          </a:p>
        </p:txBody>
      </p:sp>
      <p:sp>
        <p:nvSpPr>
          <p:cNvPr id="6147" name="Rectangle 3">
            <a:extLst>
              <a:ext uri="{FF2B5EF4-FFF2-40B4-BE49-F238E27FC236}">
                <a16:creationId xmlns:a16="http://schemas.microsoft.com/office/drawing/2014/main" id="{E242ABA5-99FF-9CDC-707F-CA023A714A58}"/>
              </a:ext>
            </a:extLst>
          </p:cNvPr>
          <p:cNvSpPr>
            <a:spLocks noGrp="1" noChangeArrowheads="1"/>
          </p:cNvSpPr>
          <p:nvPr>
            <p:ph type="body" idx="1"/>
          </p:nvPr>
        </p:nvSpPr>
        <p:spPr>
          <a:xfrm>
            <a:off x="2209800" y="1676400"/>
            <a:ext cx="7772400" cy="4419600"/>
          </a:xfrm>
        </p:spPr>
        <p:txBody>
          <a:bodyPr/>
          <a:lstStyle/>
          <a:p>
            <a:r>
              <a:rPr lang="en-US" altLang="en-US"/>
              <a:t>Returns all tuples which satisfy a condition</a:t>
            </a:r>
          </a:p>
          <a:p>
            <a:r>
              <a:rPr lang="en-US" altLang="en-US"/>
              <a:t>Notation: </a:t>
            </a:r>
            <a:r>
              <a:rPr lang="en-US" altLang="en-US">
                <a:latin typeface="Symbol" panose="05050102010706020507" pitchFamily="18" charset="2"/>
              </a:rPr>
              <a:t> s</a:t>
            </a:r>
            <a:r>
              <a:rPr lang="en-US" altLang="en-US" baseline="-25000"/>
              <a:t>c</a:t>
            </a:r>
            <a:r>
              <a:rPr lang="en-US" altLang="en-US"/>
              <a:t>(R)</a:t>
            </a:r>
          </a:p>
          <a:p>
            <a:r>
              <a:rPr lang="en-US" altLang="en-US"/>
              <a:t>Examples</a:t>
            </a:r>
          </a:p>
          <a:p>
            <a:pPr lvl="1"/>
            <a:r>
              <a:rPr lang="en-US" altLang="en-US"/>
              <a:t> </a:t>
            </a:r>
            <a:r>
              <a:rPr lang="en-US" altLang="en-US">
                <a:latin typeface="Symbol" panose="05050102010706020507" pitchFamily="18" charset="2"/>
              </a:rPr>
              <a:t>s</a:t>
            </a:r>
            <a:r>
              <a:rPr lang="en-US" altLang="en-US" sz="1800" baseline="-25000"/>
              <a:t>Salary &gt; 40000</a:t>
            </a:r>
            <a:r>
              <a:rPr lang="en-US" altLang="en-US" sz="1800"/>
              <a:t> </a:t>
            </a:r>
            <a:r>
              <a:rPr lang="en-US" altLang="en-US"/>
              <a:t>(Employee)</a:t>
            </a:r>
          </a:p>
          <a:p>
            <a:pPr lvl="1"/>
            <a:r>
              <a:rPr lang="en-US" altLang="en-US"/>
              <a:t> </a:t>
            </a:r>
            <a:r>
              <a:rPr lang="en-US" altLang="en-US">
                <a:latin typeface="Symbol" panose="05050102010706020507" pitchFamily="18" charset="2"/>
              </a:rPr>
              <a:t>s</a:t>
            </a:r>
            <a:r>
              <a:rPr lang="en-US" altLang="en-US" sz="1800" baseline="-25000"/>
              <a:t>name = “Smith”</a:t>
            </a:r>
            <a:r>
              <a:rPr lang="en-US" altLang="en-US" sz="1800"/>
              <a:t> </a:t>
            </a:r>
            <a:r>
              <a:rPr lang="en-US" altLang="en-US"/>
              <a:t>(Employee)</a:t>
            </a:r>
          </a:p>
          <a:p>
            <a:r>
              <a:rPr lang="en-US" altLang="en-US"/>
              <a:t>The condition c can be =, &lt;, </a:t>
            </a:r>
            <a:r>
              <a:rPr lang="en-US" altLang="en-US">
                <a:cs typeface="Times New Roman" panose="02020603050405020304" pitchFamily="18" charset="0"/>
                <a:sym typeface="Symbol" panose="05050102010706020507" pitchFamily="18" charset="2"/>
              </a:rPr>
              <a:t>, &gt;,</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 &lt;&gt;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a:extLst>
              <a:ext uri="{FF2B5EF4-FFF2-40B4-BE49-F238E27FC236}">
                <a16:creationId xmlns:a16="http://schemas.microsoft.com/office/drawing/2014/main" id="{9AD9C25D-1CE0-B934-087D-16141370E057}"/>
              </a:ext>
            </a:extLst>
          </p:cNvPr>
          <p:cNvSpPr>
            <a:spLocks noChangeArrowheads="1"/>
          </p:cNvSpPr>
          <p:nvPr/>
        </p:nvSpPr>
        <p:spPr bwMode="auto">
          <a:xfrm>
            <a:off x="2057401" y="3505201"/>
            <a:ext cx="3065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lang="en-US" altLang="en-US" sz="2800">
                <a:latin typeface="Symbol" panose="05050102010706020507" pitchFamily="18" charset="2"/>
              </a:rPr>
              <a:t>s</a:t>
            </a:r>
            <a:r>
              <a:rPr lang="en-US" altLang="en-US" baseline="-25000"/>
              <a:t>Salary &gt; 40000</a:t>
            </a:r>
            <a:r>
              <a:rPr lang="en-US" altLang="en-US"/>
              <a:t> </a:t>
            </a:r>
            <a:r>
              <a:rPr lang="en-US" altLang="en-US" sz="2800"/>
              <a:t>(Employee)</a:t>
            </a:r>
          </a:p>
        </p:txBody>
      </p:sp>
      <p:graphicFrame>
        <p:nvGraphicFramePr>
          <p:cNvPr id="7195" name="Group 27">
            <a:extLst>
              <a:ext uri="{FF2B5EF4-FFF2-40B4-BE49-F238E27FC236}">
                <a16:creationId xmlns:a16="http://schemas.microsoft.com/office/drawing/2014/main" id="{C8CDE0CF-2C38-B87C-B7A3-21BF4581B148}"/>
              </a:ext>
            </a:extLst>
          </p:cNvPr>
          <p:cNvGraphicFramePr>
            <a:graphicFrameLocks noGrp="1"/>
          </p:cNvGraphicFramePr>
          <p:nvPr/>
        </p:nvGraphicFramePr>
        <p:xfrm>
          <a:off x="4038600" y="533400"/>
          <a:ext cx="6019800" cy="2184400"/>
        </p:xfrm>
        <a:graphic>
          <a:graphicData uri="http://schemas.openxmlformats.org/drawingml/2006/table">
            <a:tbl>
              <a:tblPr/>
              <a:tblGrid>
                <a:gridCol w="2006600">
                  <a:extLst>
                    <a:ext uri="{9D8B030D-6E8A-4147-A177-3AD203B41FA5}">
                      <a16:colId xmlns:a16="http://schemas.microsoft.com/office/drawing/2014/main" val="3379755471"/>
                    </a:ext>
                  </a:extLst>
                </a:gridCol>
                <a:gridCol w="2006600">
                  <a:extLst>
                    <a:ext uri="{9D8B030D-6E8A-4147-A177-3AD203B41FA5}">
                      <a16:colId xmlns:a16="http://schemas.microsoft.com/office/drawing/2014/main" val="3551735546"/>
                    </a:ext>
                  </a:extLst>
                </a:gridCol>
                <a:gridCol w="2006600">
                  <a:extLst>
                    <a:ext uri="{9D8B030D-6E8A-4147-A177-3AD203B41FA5}">
                      <a16:colId xmlns:a16="http://schemas.microsoft.com/office/drawing/2014/main" val="2585936706"/>
                    </a:ext>
                  </a:extLst>
                </a:gridCol>
              </a:tblGrid>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SSN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Salary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0658225"/>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1234545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200000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3713578"/>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5423341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600000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7235747"/>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4352342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Fred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500000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4882687"/>
                  </a:ext>
                </a:extLst>
              </a:tr>
            </a:tbl>
          </a:graphicData>
        </a:graphic>
      </p:graphicFrame>
      <p:graphicFrame>
        <p:nvGraphicFramePr>
          <p:cNvPr id="7219" name="Group 51">
            <a:extLst>
              <a:ext uri="{FF2B5EF4-FFF2-40B4-BE49-F238E27FC236}">
                <a16:creationId xmlns:a16="http://schemas.microsoft.com/office/drawing/2014/main" id="{AC1C150E-04C4-49F6-1372-00DD7CA1261C}"/>
              </a:ext>
            </a:extLst>
          </p:cNvPr>
          <p:cNvGraphicFramePr>
            <a:graphicFrameLocks noGrp="1"/>
          </p:cNvGraphicFramePr>
          <p:nvPr/>
        </p:nvGraphicFramePr>
        <p:xfrm>
          <a:off x="4114800" y="4343400"/>
          <a:ext cx="6019800" cy="1638300"/>
        </p:xfrm>
        <a:graphic>
          <a:graphicData uri="http://schemas.openxmlformats.org/drawingml/2006/table">
            <a:tbl>
              <a:tblPr/>
              <a:tblGrid>
                <a:gridCol w="2006600">
                  <a:extLst>
                    <a:ext uri="{9D8B030D-6E8A-4147-A177-3AD203B41FA5}">
                      <a16:colId xmlns:a16="http://schemas.microsoft.com/office/drawing/2014/main" val="2415913157"/>
                    </a:ext>
                  </a:extLst>
                </a:gridCol>
                <a:gridCol w="2006600">
                  <a:extLst>
                    <a:ext uri="{9D8B030D-6E8A-4147-A177-3AD203B41FA5}">
                      <a16:colId xmlns:a16="http://schemas.microsoft.com/office/drawing/2014/main" val="3297132338"/>
                    </a:ext>
                  </a:extLst>
                </a:gridCol>
                <a:gridCol w="2006600">
                  <a:extLst>
                    <a:ext uri="{9D8B030D-6E8A-4147-A177-3AD203B41FA5}">
                      <a16:colId xmlns:a16="http://schemas.microsoft.com/office/drawing/2014/main" val="3518761505"/>
                    </a:ext>
                  </a:extLst>
                </a:gridCol>
              </a:tblGrid>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SSN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Salary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0041725"/>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5423341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600000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2621878"/>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4352342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Fred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500000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344848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5083ACF-75B3-113D-BAA6-85052BE0FE00}"/>
              </a:ext>
            </a:extLst>
          </p:cNvPr>
          <p:cNvSpPr>
            <a:spLocks noGrp="1" noChangeArrowheads="1"/>
          </p:cNvSpPr>
          <p:nvPr>
            <p:ph type="title"/>
          </p:nvPr>
        </p:nvSpPr>
        <p:spPr>
          <a:xfrm>
            <a:off x="2209800" y="304800"/>
            <a:ext cx="7772400" cy="990600"/>
          </a:xfrm>
        </p:spPr>
        <p:txBody>
          <a:bodyPr/>
          <a:lstStyle/>
          <a:p>
            <a:r>
              <a:rPr lang="en-US" altLang="en-US" dirty="0"/>
              <a:t>Projection</a:t>
            </a:r>
          </a:p>
        </p:txBody>
      </p:sp>
      <p:sp>
        <p:nvSpPr>
          <p:cNvPr id="8195" name="Rectangle 3">
            <a:extLst>
              <a:ext uri="{FF2B5EF4-FFF2-40B4-BE49-F238E27FC236}">
                <a16:creationId xmlns:a16="http://schemas.microsoft.com/office/drawing/2014/main" id="{F26A3835-777C-ECF7-8EB3-970976C7C55E}"/>
              </a:ext>
            </a:extLst>
          </p:cNvPr>
          <p:cNvSpPr>
            <a:spLocks noGrp="1" noChangeArrowheads="1"/>
          </p:cNvSpPr>
          <p:nvPr>
            <p:ph type="body" idx="1"/>
          </p:nvPr>
        </p:nvSpPr>
        <p:spPr>
          <a:xfrm>
            <a:off x="2286000" y="1371600"/>
            <a:ext cx="7772400" cy="4114800"/>
          </a:xfrm>
        </p:spPr>
        <p:txBody>
          <a:bodyPr/>
          <a:lstStyle/>
          <a:p>
            <a:r>
              <a:rPr lang="en-US" altLang="en-US"/>
              <a:t>Eliminates columns, then removes duplicates</a:t>
            </a:r>
          </a:p>
          <a:p>
            <a:r>
              <a:rPr lang="en-US" altLang="en-US"/>
              <a:t>Notation:   </a:t>
            </a:r>
            <a:r>
              <a:rPr lang="en-US" altLang="en-US">
                <a:latin typeface="Symbol" panose="05050102010706020507" pitchFamily="18" charset="2"/>
              </a:rPr>
              <a:t>P </a:t>
            </a:r>
            <a:r>
              <a:rPr lang="en-US" altLang="en-US" sz="2400" baseline="-25000"/>
              <a:t>A1,…,An</a:t>
            </a:r>
            <a:r>
              <a:rPr lang="en-US" altLang="en-US" sz="1200"/>
              <a:t> </a:t>
            </a:r>
            <a:r>
              <a:rPr lang="en-US" altLang="en-US"/>
              <a:t>(R)</a:t>
            </a:r>
          </a:p>
          <a:p>
            <a:r>
              <a:rPr lang="en-US" altLang="en-US"/>
              <a:t>Example: project social-security number and names:</a:t>
            </a:r>
          </a:p>
          <a:p>
            <a:pPr lvl="1"/>
            <a:r>
              <a:rPr lang="en-US" altLang="en-US"/>
              <a:t>  </a:t>
            </a:r>
            <a:r>
              <a:rPr lang="en-US" altLang="en-US">
                <a:latin typeface="Symbol" panose="05050102010706020507" pitchFamily="18" charset="2"/>
              </a:rPr>
              <a:t>P</a:t>
            </a:r>
            <a:r>
              <a:rPr lang="en-US" altLang="en-US"/>
              <a:t> </a:t>
            </a:r>
            <a:r>
              <a:rPr lang="en-US" altLang="en-US" baseline="-25000"/>
              <a:t>SSN, Name</a:t>
            </a:r>
            <a:r>
              <a:rPr lang="en-US" altLang="en-US"/>
              <a:t> (Employee)</a:t>
            </a:r>
          </a:p>
          <a:p>
            <a:pPr lvl="1"/>
            <a:r>
              <a:rPr lang="en-US" altLang="en-US"/>
              <a:t>Output schema:   Answer(SSN, Name)</a:t>
            </a:r>
          </a:p>
          <a:p>
            <a:pPr lvl="1"/>
            <a:endParaRPr lang="en-US" altLang="en-US"/>
          </a:p>
          <a:p>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a:extLst>
              <a:ext uri="{FF2B5EF4-FFF2-40B4-BE49-F238E27FC236}">
                <a16:creationId xmlns:a16="http://schemas.microsoft.com/office/drawing/2014/main" id="{C9AE9587-B85C-DE28-3B97-AD370FF339A1}"/>
              </a:ext>
            </a:extLst>
          </p:cNvPr>
          <p:cNvSpPr>
            <a:spLocks noChangeArrowheads="1"/>
          </p:cNvSpPr>
          <p:nvPr/>
        </p:nvSpPr>
        <p:spPr bwMode="auto">
          <a:xfrm>
            <a:off x="2057401" y="3276600"/>
            <a:ext cx="2321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lang="en-US" altLang="en-US">
                <a:latin typeface="Symbol" panose="05050102010706020507" pitchFamily="18" charset="2"/>
              </a:rPr>
              <a:t>P</a:t>
            </a:r>
            <a:r>
              <a:rPr lang="en-US" altLang="en-US"/>
              <a:t> </a:t>
            </a:r>
            <a:r>
              <a:rPr lang="en-US" altLang="en-US" baseline="-25000"/>
              <a:t>Name,Salary</a:t>
            </a:r>
            <a:r>
              <a:rPr lang="en-US" altLang="en-US"/>
              <a:t> (Employee)</a:t>
            </a:r>
          </a:p>
        </p:txBody>
      </p:sp>
      <p:graphicFrame>
        <p:nvGraphicFramePr>
          <p:cNvPr id="9222" name="Group 6">
            <a:extLst>
              <a:ext uri="{FF2B5EF4-FFF2-40B4-BE49-F238E27FC236}">
                <a16:creationId xmlns:a16="http://schemas.microsoft.com/office/drawing/2014/main" id="{03156D8F-BFDF-3CAD-EFF4-21C82D454899}"/>
              </a:ext>
            </a:extLst>
          </p:cNvPr>
          <p:cNvGraphicFramePr>
            <a:graphicFrameLocks noGrp="1"/>
          </p:cNvGraphicFramePr>
          <p:nvPr/>
        </p:nvGraphicFramePr>
        <p:xfrm>
          <a:off x="4038600" y="533400"/>
          <a:ext cx="6019800" cy="2184400"/>
        </p:xfrm>
        <a:graphic>
          <a:graphicData uri="http://schemas.openxmlformats.org/drawingml/2006/table">
            <a:tbl>
              <a:tblPr/>
              <a:tblGrid>
                <a:gridCol w="2006600">
                  <a:extLst>
                    <a:ext uri="{9D8B030D-6E8A-4147-A177-3AD203B41FA5}">
                      <a16:colId xmlns:a16="http://schemas.microsoft.com/office/drawing/2014/main" val="263634864"/>
                    </a:ext>
                  </a:extLst>
                </a:gridCol>
                <a:gridCol w="2006600">
                  <a:extLst>
                    <a:ext uri="{9D8B030D-6E8A-4147-A177-3AD203B41FA5}">
                      <a16:colId xmlns:a16="http://schemas.microsoft.com/office/drawing/2014/main" val="1123323832"/>
                    </a:ext>
                  </a:extLst>
                </a:gridCol>
                <a:gridCol w="2006600">
                  <a:extLst>
                    <a:ext uri="{9D8B030D-6E8A-4147-A177-3AD203B41FA5}">
                      <a16:colId xmlns:a16="http://schemas.microsoft.com/office/drawing/2014/main" val="3191703434"/>
                    </a:ext>
                  </a:extLst>
                </a:gridCol>
              </a:tblGrid>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SSN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Salary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11130181"/>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1234545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200000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520357"/>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5423341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600000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6353715"/>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4352342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200000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5776923"/>
                  </a:ext>
                </a:extLst>
              </a:tr>
            </a:tbl>
          </a:graphicData>
        </a:graphic>
      </p:graphicFrame>
      <p:graphicFrame>
        <p:nvGraphicFramePr>
          <p:cNvPr id="9262" name="Group 46">
            <a:extLst>
              <a:ext uri="{FF2B5EF4-FFF2-40B4-BE49-F238E27FC236}">
                <a16:creationId xmlns:a16="http://schemas.microsoft.com/office/drawing/2014/main" id="{9AE6E2CF-429C-17FB-BF07-816EFB3F1782}"/>
              </a:ext>
            </a:extLst>
          </p:cNvPr>
          <p:cNvGraphicFramePr>
            <a:graphicFrameLocks noGrp="1"/>
          </p:cNvGraphicFramePr>
          <p:nvPr/>
        </p:nvGraphicFramePr>
        <p:xfrm>
          <a:off x="5029200" y="4267200"/>
          <a:ext cx="4013200" cy="1638300"/>
        </p:xfrm>
        <a:graphic>
          <a:graphicData uri="http://schemas.openxmlformats.org/drawingml/2006/table">
            <a:tbl>
              <a:tblPr/>
              <a:tblGrid>
                <a:gridCol w="2006600">
                  <a:extLst>
                    <a:ext uri="{9D8B030D-6E8A-4147-A177-3AD203B41FA5}">
                      <a16:colId xmlns:a16="http://schemas.microsoft.com/office/drawing/2014/main" val="1268541289"/>
                    </a:ext>
                  </a:extLst>
                </a:gridCol>
                <a:gridCol w="2006600">
                  <a:extLst>
                    <a:ext uri="{9D8B030D-6E8A-4147-A177-3AD203B41FA5}">
                      <a16:colId xmlns:a16="http://schemas.microsoft.com/office/drawing/2014/main" val="3303934816"/>
                    </a:ext>
                  </a:extLst>
                </a:gridCol>
              </a:tblGrid>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Salary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85313"/>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John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20000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9078781"/>
                  </a:ext>
                </a:extLst>
              </a:tr>
              <a:tr h="546100">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John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defRPr>
                      </a:lvl1pPr>
                      <a:lvl2pPr>
                        <a:spcBef>
                          <a:spcPct val="20000"/>
                        </a:spcBef>
                        <a:defRPr sz="2400">
                          <a:solidFill>
                            <a:schemeClr val="tx1"/>
                          </a:solidFill>
                          <a:latin typeface="Times" panose="02020603050405020304" pitchFamily="18" charset="0"/>
                        </a:defRPr>
                      </a:lvl2pPr>
                      <a:lvl3pPr>
                        <a:spcBef>
                          <a:spcPct val="20000"/>
                        </a:spcBef>
                        <a:defRPr sz="2000">
                          <a:solidFill>
                            <a:schemeClr val="tx1"/>
                          </a:solidFill>
                          <a:latin typeface="Times" panose="02020603050405020304" pitchFamily="18" charset="0"/>
                        </a:defRPr>
                      </a:lvl3pPr>
                      <a:lvl4pPr>
                        <a:spcBef>
                          <a:spcPct val="20000"/>
                        </a:spcBef>
                        <a:defRPr>
                          <a:solidFill>
                            <a:schemeClr val="tx1"/>
                          </a:solidFill>
                          <a:latin typeface="Times" panose="02020603050405020304" pitchFamily="18" charset="0"/>
                        </a:defRPr>
                      </a:lvl4pPr>
                      <a:lvl5pPr>
                        <a:spcBef>
                          <a:spcPct val="20000"/>
                        </a:spcBef>
                        <a:defRPr>
                          <a:solidFill>
                            <a:schemeClr val="tx1"/>
                          </a:solidFill>
                          <a:latin typeface="Times" panose="02020603050405020304" pitchFamily="18" charset="0"/>
                        </a:defRPr>
                      </a:lvl5pPr>
                      <a:lvl6pPr fontAlgn="base">
                        <a:spcBef>
                          <a:spcPct val="20000"/>
                        </a:spcBef>
                        <a:spcAft>
                          <a:spcPct val="0"/>
                        </a:spcAft>
                        <a:defRPr>
                          <a:solidFill>
                            <a:schemeClr val="tx1"/>
                          </a:solidFill>
                          <a:latin typeface="Times" panose="02020603050405020304" pitchFamily="18" charset="0"/>
                        </a:defRPr>
                      </a:lvl6pPr>
                      <a:lvl7pPr fontAlgn="base">
                        <a:spcBef>
                          <a:spcPct val="20000"/>
                        </a:spcBef>
                        <a:spcAft>
                          <a:spcPct val="0"/>
                        </a:spcAft>
                        <a:defRPr>
                          <a:solidFill>
                            <a:schemeClr val="tx1"/>
                          </a:solidFill>
                          <a:latin typeface="Times" panose="02020603050405020304" pitchFamily="18" charset="0"/>
                        </a:defRPr>
                      </a:lvl7pPr>
                      <a:lvl8pPr fontAlgn="base">
                        <a:spcBef>
                          <a:spcPct val="20000"/>
                        </a:spcBef>
                        <a:spcAft>
                          <a:spcPct val="0"/>
                        </a:spcAft>
                        <a:defRPr>
                          <a:solidFill>
                            <a:schemeClr val="tx1"/>
                          </a:solidFill>
                          <a:latin typeface="Times" panose="02020603050405020304" pitchFamily="18" charset="0"/>
                        </a:defRPr>
                      </a:lvl8pPr>
                      <a:lvl9pPr fontAlgn="base">
                        <a:spcBef>
                          <a:spcPct val="20000"/>
                        </a:spcBef>
                        <a:spcAft>
                          <a:spcPct val="0"/>
                        </a:spcAft>
                        <a:defRPr>
                          <a:solidFill>
                            <a:schemeClr val="tx1"/>
                          </a:solidFill>
                          <a:latin typeface="Times"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imes" panose="02020603050405020304" pitchFamily="18" charset="0"/>
                        </a:rPr>
                        <a:t>60000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682948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body" idx="2"/>
          </p:nvPr>
        </p:nvSpPr>
        <p:spPr>
          <a:xfrm>
            <a:off x="3388833" y="1550233"/>
            <a:ext cx="8241600" cy="4207200"/>
          </a:xfrm>
          <a:prstGeom prst="rect">
            <a:avLst/>
          </a:prstGeom>
          <a:noFill/>
          <a:ln>
            <a:noFill/>
          </a:ln>
        </p:spPr>
        <p:txBody>
          <a:bodyPr spcFirstLastPara="1" vert="horz" wrap="square" lIns="121900" tIns="121900" rIns="121900" bIns="121900" rtlCol="0" anchor="t" anchorCtr="0">
            <a:noAutofit/>
          </a:bodyPr>
          <a:lstStyle/>
          <a:p>
            <a:pPr indent="-457189">
              <a:lnSpc>
                <a:spcPct val="90000"/>
              </a:lnSpc>
              <a:spcBef>
                <a:spcPts val="1333"/>
              </a:spcBef>
              <a:buClr>
                <a:srgbClr val="666666"/>
              </a:buClr>
              <a:buSzPts val="1800"/>
              <a:buFont typeface="Arial"/>
              <a:buAutoNum type="arabicPeriod"/>
            </a:pPr>
            <a:r>
              <a:rPr lang="en" sz="2400">
                <a:solidFill>
                  <a:srgbClr val="666666"/>
                </a:solidFill>
                <a:latin typeface="Arial"/>
                <a:ea typeface="Arial"/>
                <a:cs typeface="Arial"/>
                <a:sym typeface="Arial"/>
              </a:rPr>
              <a:t>The SFW query</a:t>
            </a:r>
            <a:endParaRPr sz="2400">
              <a:solidFill>
                <a:srgbClr val="666666"/>
              </a:solidFill>
              <a:latin typeface="Arial"/>
              <a:ea typeface="Arial"/>
              <a:cs typeface="Arial"/>
              <a:sym typeface="Arial"/>
            </a:endParaRPr>
          </a:p>
          <a:p>
            <a:pPr marL="0" indent="0">
              <a:lnSpc>
                <a:spcPct val="90000"/>
              </a:lnSpc>
              <a:spcBef>
                <a:spcPts val="1333"/>
              </a:spcBef>
              <a:buNone/>
            </a:pPr>
            <a:endParaRPr sz="2400">
              <a:solidFill>
                <a:srgbClr val="666666"/>
              </a:solidFill>
              <a:latin typeface="Arial"/>
              <a:ea typeface="Arial"/>
              <a:cs typeface="Arial"/>
              <a:sym typeface="Arial"/>
            </a:endParaRPr>
          </a:p>
          <a:p>
            <a:pPr indent="-457189">
              <a:lnSpc>
                <a:spcPct val="90000"/>
              </a:lnSpc>
              <a:spcBef>
                <a:spcPts val="1333"/>
              </a:spcBef>
              <a:buClr>
                <a:srgbClr val="666666"/>
              </a:buClr>
              <a:buSzPts val="1800"/>
              <a:buFont typeface="Arial"/>
              <a:buAutoNum type="arabicPeriod"/>
            </a:pPr>
            <a:r>
              <a:rPr lang="en" sz="2400">
                <a:solidFill>
                  <a:srgbClr val="666666"/>
                </a:solidFill>
                <a:latin typeface="Arial"/>
                <a:ea typeface="Arial"/>
                <a:cs typeface="Arial"/>
                <a:sym typeface="Arial"/>
              </a:rPr>
              <a:t>Other useful operators: LIKE, DISTINCT, ORDER BY</a:t>
            </a:r>
            <a:endParaRPr sz="2400">
              <a:solidFill>
                <a:srgbClr val="666666"/>
              </a:solidFill>
              <a:latin typeface="Arial"/>
              <a:ea typeface="Arial"/>
              <a:cs typeface="Arial"/>
              <a:sym typeface="Arial"/>
            </a:endParaRPr>
          </a:p>
          <a:p>
            <a:pPr marL="0" indent="0">
              <a:lnSpc>
                <a:spcPct val="90000"/>
              </a:lnSpc>
              <a:spcBef>
                <a:spcPts val="1333"/>
              </a:spcBef>
              <a:buNone/>
            </a:pPr>
            <a:endParaRPr sz="2400">
              <a:solidFill>
                <a:srgbClr val="666666"/>
              </a:solidFill>
              <a:latin typeface="Arial"/>
              <a:ea typeface="Arial"/>
              <a:cs typeface="Arial"/>
              <a:sym typeface="Arial"/>
            </a:endParaRPr>
          </a:p>
          <a:p>
            <a:pPr marL="0" indent="0">
              <a:lnSpc>
                <a:spcPct val="90000"/>
              </a:lnSpc>
              <a:spcBef>
                <a:spcPts val="1333"/>
              </a:spcBef>
              <a:buClr>
                <a:schemeClr val="dk1"/>
              </a:buClr>
              <a:buSzPts val="1100"/>
              <a:buNone/>
            </a:pPr>
            <a:endParaRPr sz="2400">
              <a:solidFill>
                <a:srgbClr val="666666"/>
              </a:solidFill>
              <a:latin typeface="Arial"/>
              <a:ea typeface="Arial"/>
              <a:cs typeface="Arial"/>
              <a:sym typeface="Arial"/>
            </a:endParaRPr>
          </a:p>
          <a:p>
            <a:pPr marL="0" indent="0">
              <a:lnSpc>
                <a:spcPct val="90000"/>
              </a:lnSpc>
              <a:spcBef>
                <a:spcPts val="1333"/>
              </a:spcBef>
              <a:buNone/>
            </a:pPr>
            <a:endParaRPr sz="2400">
              <a:solidFill>
                <a:srgbClr val="666666"/>
              </a:solidFill>
              <a:latin typeface="Arial"/>
              <a:ea typeface="Arial"/>
              <a:cs typeface="Arial"/>
              <a:sym typeface="Arial"/>
            </a:endParaRPr>
          </a:p>
        </p:txBody>
      </p:sp>
      <p:sp>
        <p:nvSpPr>
          <p:cNvPr id="257" name="Google Shape;257;p39"/>
          <p:cNvSpPr txBox="1">
            <a:spLocks noGrp="1"/>
          </p:cNvSpPr>
          <p:nvPr>
            <p:ph type="title"/>
          </p:nvPr>
        </p:nvSpPr>
        <p:spPr>
          <a:xfrm>
            <a:off x="143233" y="2120833"/>
            <a:ext cx="2510400" cy="1476800"/>
          </a:xfrm>
          <a:prstGeom prst="rect">
            <a:avLst/>
          </a:prstGeom>
          <a:noFill/>
          <a:ln>
            <a:noFill/>
          </a:ln>
        </p:spPr>
        <p:txBody>
          <a:bodyPr spcFirstLastPara="1" vert="horz" wrap="square" lIns="121900" tIns="121900" rIns="121900" bIns="121900" rtlCol="0" anchor="t" anchorCtr="0">
            <a:noAutofit/>
          </a:bodyPr>
          <a:lstStyle/>
          <a:p>
            <a:r>
              <a:rPr lang="en" b="0">
                <a:latin typeface="Arial"/>
                <a:ea typeface="Arial"/>
                <a:cs typeface="Arial"/>
                <a:sym typeface="Arial"/>
              </a:rPr>
              <a:t>What you will learn about </a:t>
            </a:r>
            <a:endParaRPr b="0">
              <a:latin typeface="Arial"/>
              <a:ea typeface="Arial"/>
              <a:cs typeface="Arial"/>
              <a:sym typeface="Arial"/>
            </a:endParaRPr>
          </a:p>
          <a:p>
            <a:r>
              <a:rPr lang="en" b="0">
                <a:latin typeface="Arial"/>
                <a:ea typeface="Arial"/>
                <a:cs typeface="Arial"/>
                <a:sym typeface="Arial"/>
              </a:rPr>
              <a:t>in this section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ctrTitle" idx="4294967295"/>
          </p:nvPr>
        </p:nvSpPr>
        <p:spPr>
          <a:xfrm>
            <a:off x="2978800" y="240633"/>
            <a:ext cx="74284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267">
                <a:solidFill>
                  <a:srgbClr val="666666"/>
                </a:solidFill>
              </a:rPr>
              <a:t> SQL Query</a:t>
            </a:r>
            <a:endParaRPr sz="4267">
              <a:solidFill>
                <a:srgbClr val="666666"/>
              </a:solidFill>
            </a:endParaRPr>
          </a:p>
        </p:txBody>
      </p:sp>
      <p:pic>
        <p:nvPicPr>
          <p:cNvPr id="263" name="Google Shape;263;p40"/>
          <p:cNvPicPr preferRelativeResize="0"/>
          <p:nvPr/>
        </p:nvPicPr>
        <p:blipFill rotWithShape="1">
          <a:blip r:embed="rId3">
            <a:alphaModFix/>
          </a:blip>
          <a:srcRect l="29716" r="29716"/>
          <a:stretch/>
        </p:blipFill>
        <p:spPr>
          <a:xfrm>
            <a:off x="1" y="0"/>
            <a:ext cx="2782167" cy="6858000"/>
          </a:xfrm>
          <a:prstGeom prst="rect">
            <a:avLst/>
          </a:prstGeom>
          <a:noFill/>
          <a:ln>
            <a:noFill/>
          </a:ln>
        </p:spPr>
      </p:pic>
      <p:sp>
        <p:nvSpPr>
          <p:cNvPr id="264" name="Google Shape;264;p40"/>
          <p:cNvSpPr txBox="1"/>
          <p:nvPr/>
        </p:nvSpPr>
        <p:spPr>
          <a:xfrm>
            <a:off x="3107267" y="1431733"/>
            <a:ext cx="8960800" cy="15464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a:solidFill>
                  <a:srgbClr val="666666"/>
                </a:solidFill>
              </a:rPr>
              <a:t>Basic form (there are many many more bells and whistles)</a:t>
            </a:r>
            <a:endParaRPr sz="2400">
              <a:solidFill>
                <a:schemeClr val="dk1"/>
              </a:solidFill>
            </a:endParaRPr>
          </a:p>
        </p:txBody>
      </p:sp>
      <p:sp>
        <p:nvSpPr>
          <p:cNvPr id="265" name="Google Shape;265;p40"/>
          <p:cNvSpPr txBox="1"/>
          <p:nvPr/>
        </p:nvSpPr>
        <p:spPr>
          <a:xfrm>
            <a:off x="3826800" y="2585800"/>
            <a:ext cx="5446800" cy="25856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spcBef>
                <a:spcPts val="2267"/>
              </a:spcBef>
            </a:pPr>
            <a:endParaRPr sz="2400">
              <a:solidFill>
                <a:srgbClr val="ED7D31"/>
              </a:solidFill>
            </a:endParaRPr>
          </a:p>
          <a:p>
            <a:pPr>
              <a:lnSpc>
                <a:spcPct val="115000"/>
              </a:lnSpc>
              <a:spcBef>
                <a:spcPts val="2267"/>
              </a:spcBef>
            </a:pPr>
            <a:r>
              <a:rPr lang="en" sz="2400">
                <a:solidFill>
                  <a:srgbClr val="ED7D31"/>
                </a:solidFill>
              </a:rPr>
              <a:t>SELECT</a:t>
            </a:r>
            <a:r>
              <a:rPr lang="en" sz="2400">
                <a:solidFill>
                  <a:schemeClr val="dk1"/>
                </a:solidFill>
              </a:rPr>
              <a:t> &lt;attributes&gt;</a:t>
            </a:r>
            <a:endParaRPr sz="2400">
              <a:solidFill>
                <a:schemeClr val="dk1"/>
              </a:solidFill>
            </a:endParaRPr>
          </a:p>
          <a:p>
            <a:pPr>
              <a:lnSpc>
                <a:spcPct val="115000"/>
              </a:lnSpc>
              <a:spcBef>
                <a:spcPts val="2267"/>
              </a:spcBef>
            </a:pPr>
            <a:r>
              <a:rPr lang="en" sz="2400">
                <a:solidFill>
                  <a:srgbClr val="ED7D31"/>
                </a:solidFill>
              </a:rPr>
              <a:t>FROM</a:t>
            </a:r>
            <a:r>
              <a:rPr lang="en" sz="2400">
                <a:solidFill>
                  <a:schemeClr val="dk1"/>
                </a:solidFill>
              </a:rPr>
              <a:t>   &lt;one or more relations&gt;</a:t>
            </a:r>
            <a:endParaRPr sz="2400">
              <a:solidFill>
                <a:schemeClr val="dk1"/>
              </a:solidFill>
            </a:endParaRPr>
          </a:p>
          <a:p>
            <a:pPr>
              <a:lnSpc>
                <a:spcPct val="115000"/>
              </a:lnSpc>
              <a:spcBef>
                <a:spcPts val="2267"/>
              </a:spcBef>
            </a:pPr>
            <a:r>
              <a:rPr lang="en" sz="2400">
                <a:solidFill>
                  <a:srgbClr val="ED7D31"/>
                </a:solidFill>
              </a:rPr>
              <a:t>WHERE</a:t>
            </a:r>
            <a:r>
              <a:rPr lang="en" sz="2400">
                <a:solidFill>
                  <a:schemeClr val="dk1"/>
                </a:solidFill>
              </a:rPr>
              <a:t>  &lt;conditions&gt;</a:t>
            </a:r>
            <a:endParaRPr sz="2400">
              <a:solidFill>
                <a:schemeClr val="dk1"/>
              </a:solidFill>
            </a:endParaRPr>
          </a:p>
          <a:p>
            <a:pPr>
              <a:lnSpc>
                <a:spcPct val="115000"/>
              </a:lnSpc>
              <a:spcBef>
                <a:spcPts val="2267"/>
              </a:spcBef>
            </a:pPr>
            <a:endParaRPr sz="2400">
              <a:solidFill>
                <a:schemeClr val="dk1"/>
              </a:solidFill>
            </a:endParaRPr>
          </a:p>
          <a:p>
            <a:pPr>
              <a:lnSpc>
                <a:spcPct val="115000"/>
              </a:lnSpc>
              <a:spcBef>
                <a:spcPts val="2267"/>
              </a:spcBef>
            </a:pPr>
            <a:endParaRPr sz="2400">
              <a:solidFill>
                <a:schemeClr val="dk1"/>
              </a:solidFill>
            </a:endParaRPr>
          </a:p>
        </p:txBody>
      </p:sp>
      <p:sp>
        <p:nvSpPr>
          <p:cNvPr id="266" name="Google Shape;266;p40"/>
          <p:cNvSpPr txBox="1"/>
          <p:nvPr/>
        </p:nvSpPr>
        <p:spPr>
          <a:xfrm>
            <a:off x="3826800" y="5623900"/>
            <a:ext cx="4000000" cy="913200"/>
          </a:xfrm>
          <a:prstGeom prst="rect">
            <a:avLst/>
          </a:prstGeom>
          <a:solidFill>
            <a:srgbClr val="D0E0E3"/>
          </a:solidFill>
          <a:ln>
            <a:noFill/>
          </a:ln>
        </p:spPr>
        <p:txBody>
          <a:bodyPr spcFirstLastPara="1" wrap="square" lIns="121900" tIns="121900" rIns="121900" bIns="121900" anchor="ctr" anchorCtr="0">
            <a:noAutofit/>
          </a:bodyPr>
          <a:lstStyle/>
          <a:p>
            <a:pPr algn="ctr">
              <a:lnSpc>
                <a:spcPct val="115000"/>
              </a:lnSpc>
            </a:pPr>
            <a:r>
              <a:rPr lang="en" sz="2667">
                <a:solidFill>
                  <a:schemeClr val="dk1"/>
                </a:solidFill>
              </a:rPr>
              <a:t>Call this a </a:t>
            </a:r>
            <a:r>
              <a:rPr lang="en" sz="2667" b="1" u="sng">
                <a:solidFill>
                  <a:schemeClr val="dk1"/>
                </a:solidFill>
              </a:rPr>
              <a:t>SFW</a:t>
            </a:r>
            <a:r>
              <a:rPr lang="en" sz="2667">
                <a:solidFill>
                  <a:schemeClr val="dk1"/>
                </a:solidFill>
              </a:rPr>
              <a:t> query.</a:t>
            </a:r>
            <a:endParaRPr sz="2667">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2"/>
          <p:cNvSpPr txBox="1">
            <a:spLocks noGrp="1"/>
          </p:cNvSpPr>
          <p:nvPr>
            <p:ph type="subTitle" idx="4294967295"/>
          </p:nvPr>
        </p:nvSpPr>
        <p:spPr>
          <a:xfrm>
            <a:off x="3435267" y="915367"/>
            <a:ext cx="8562000" cy="50736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spcBef>
                <a:spcPts val="0"/>
              </a:spcBef>
              <a:buClr>
                <a:schemeClr val="dk1"/>
              </a:buClr>
              <a:buSzPts val="1100"/>
              <a:buNone/>
            </a:pPr>
            <a:r>
              <a:rPr lang="en" sz="2400">
                <a:solidFill>
                  <a:srgbClr val="666666"/>
                </a:solidFill>
              </a:rPr>
              <a:t>Phase I: </a:t>
            </a:r>
            <a:r>
              <a:rPr lang="en" sz="2400" u="sng">
                <a:solidFill>
                  <a:srgbClr val="666666"/>
                </a:solidFill>
              </a:rPr>
              <a:t>Intuition</a:t>
            </a:r>
            <a:r>
              <a:rPr lang="en" sz="2400">
                <a:solidFill>
                  <a:srgbClr val="666666"/>
                </a:solidFill>
              </a:rPr>
              <a:t> for SQL (1st half of today)</a:t>
            </a:r>
            <a:endParaRPr sz="2400">
              <a:solidFill>
                <a:srgbClr val="666666"/>
              </a:solidFill>
            </a:endParaRPr>
          </a:p>
          <a:p>
            <a:pPr marL="0" indent="0">
              <a:lnSpc>
                <a:spcPct val="115000"/>
              </a:lnSpc>
              <a:spcBef>
                <a:spcPts val="0"/>
              </a:spcBef>
              <a:buClr>
                <a:schemeClr val="dk1"/>
              </a:buClr>
              <a:buSzPts val="1100"/>
              <a:buNone/>
            </a:pPr>
            <a:endParaRPr sz="2400">
              <a:solidFill>
                <a:srgbClr val="666666"/>
              </a:solidFill>
            </a:endParaRPr>
          </a:p>
          <a:p>
            <a:pPr marL="609585" indent="0">
              <a:lnSpc>
                <a:spcPct val="115000"/>
              </a:lnSpc>
              <a:spcBef>
                <a:spcPts val="0"/>
              </a:spcBef>
              <a:buClr>
                <a:schemeClr val="dk1"/>
              </a:buClr>
              <a:buSzPts val="1100"/>
              <a:buNone/>
            </a:pPr>
            <a:r>
              <a:rPr lang="en" sz="1867">
                <a:solidFill>
                  <a:srgbClr val="666666"/>
                </a:solidFill>
              </a:rPr>
              <a:t>Basic Relational model (aka tables)	</a:t>
            </a:r>
            <a:endParaRPr sz="1867">
              <a:solidFill>
                <a:srgbClr val="666666"/>
              </a:solidFill>
            </a:endParaRPr>
          </a:p>
          <a:p>
            <a:pPr marL="609585" indent="0">
              <a:lnSpc>
                <a:spcPct val="115000"/>
              </a:lnSpc>
              <a:spcBef>
                <a:spcPts val="0"/>
              </a:spcBef>
              <a:buClr>
                <a:schemeClr val="dk1"/>
              </a:buClr>
              <a:buSzPts val="1100"/>
              <a:buNone/>
            </a:pPr>
            <a:endParaRPr sz="1867">
              <a:solidFill>
                <a:srgbClr val="666666"/>
              </a:solidFill>
            </a:endParaRPr>
          </a:p>
          <a:p>
            <a:pPr marL="609585" indent="0">
              <a:lnSpc>
                <a:spcPct val="115000"/>
              </a:lnSpc>
              <a:spcBef>
                <a:spcPts val="0"/>
              </a:spcBef>
              <a:buClr>
                <a:schemeClr val="dk1"/>
              </a:buClr>
              <a:buSzPts val="1100"/>
              <a:buNone/>
            </a:pPr>
            <a:r>
              <a:rPr lang="en" sz="1867">
                <a:solidFill>
                  <a:srgbClr val="666666"/>
                </a:solidFill>
              </a:rPr>
              <a:t>SQL concepts we’ll study (similar to Python map-reduce)</a:t>
            </a:r>
            <a:endParaRPr sz="1867">
              <a:solidFill>
                <a:srgbClr val="666666"/>
              </a:solidFill>
            </a:endParaRPr>
          </a:p>
          <a:p>
            <a:pPr marL="609585" indent="0">
              <a:lnSpc>
                <a:spcPct val="115000"/>
              </a:lnSpc>
              <a:spcBef>
                <a:spcPts val="0"/>
              </a:spcBef>
              <a:buClr>
                <a:schemeClr val="dk1"/>
              </a:buClr>
              <a:buSzPts val="1100"/>
              <a:buNone/>
            </a:pPr>
            <a:endParaRPr sz="1867">
              <a:solidFill>
                <a:srgbClr val="666666"/>
              </a:solidFill>
            </a:endParaRPr>
          </a:p>
          <a:p>
            <a:pPr marL="609585" indent="0">
              <a:lnSpc>
                <a:spcPct val="115000"/>
              </a:lnSpc>
              <a:spcBef>
                <a:spcPts val="0"/>
              </a:spcBef>
              <a:buClr>
                <a:schemeClr val="dk1"/>
              </a:buClr>
              <a:buSzPts val="1100"/>
              <a:buNone/>
            </a:pPr>
            <a:r>
              <a:rPr lang="en" sz="1867">
                <a:solidFill>
                  <a:srgbClr val="666666"/>
                </a:solidFill>
              </a:rPr>
              <a:t>Example SQL (exploring real datasets) </a:t>
            </a:r>
            <a:endParaRPr sz="1867">
              <a:solidFill>
                <a:srgbClr val="666666"/>
              </a:solidFill>
            </a:endParaRPr>
          </a:p>
          <a:p>
            <a:pPr marL="609585" indent="0">
              <a:lnSpc>
                <a:spcPct val="115000"/>
              </a:lnSpc>
              <a:spcBef>
                <a:spcPts val="0"/>
              </a:spcBef>
              <a:buClr>
                <a:schemeClr val="dk1"/>
              </a:buClr>
              <a:buSzPts val="1100"/>
              <a:buNone/>
            </a:pPr>
            <a:endParaRPr sz="1867">
              <a:solidFill>
                <a:srgbClr val="666666"/>
              </a:solidFill>
            </a:endParaRPr>
          </a:p>
          <a:p>
            <a:pPr marL="609585" indent="0">
              <a:lnSpc>
                <a:spcPct val="115000"/>
              </a:lnSpc>
              <a:spcBef>
                <a:spcPts val="0"/>
              </a:spcBef>
              <a:buClr>
                <a:schemeClr val="dk1"/>
              </a:buClr>
              <a:buSzPts val="1100"/>
              <a:buNone/>
            </a:pPr>
            <a:endParaRPr sz="2400">
              <a:solidFill>
                <a:srgbClr val="666666"/>
              </a:solidFill>
            </a:endParaRPr>
          </a:p>
          <a:p>
            <a:pPr marL="0" indent="0">
              <a:lnSpc>
                <a:spcPct val="115000"/>
              </a:lnSpc>
              <a:spcBef>
                <a:spcPts val="0"/>
              </a:spcBef>
              <a:buClr>
                <a:schemeClr val="dk1"/>
              </a:buClr>
              <a:buSzPts val="1100"/>
              <a:buNone/>
            </a:pPr>
            <a:r>
              <a:rPr lang="en" sz="2400">
                <a:solidFill>
                  <a:srgbClr val="666666"/>
                </a:solidFill>
              </a:rPr>
              <a:t>Phase II: Formal description</a:t>
            </a:r>
            <a:endParaRPr sz="2400">
              <a:solidFill>
                <a:srgbClr val="666666"/>
              </a:solidFill>
            </a:endParaRPr>
          </a:p>
          <a:p>
            <a:pPr marL="0" indent="0">
              <a:lnSpc>
                <a:spcPct val="115000"/>
              </a:lnSpc>
              <a:spcBef>
                <a:spcPts val="0"/>
              </a:spcBef>
              <a:buClr>
                <a:schemeClr val="dk1"/>
              </a:buClr>
              <a:buSzPts val="1100"/>
              <a:buNone/>
            </a:pPr>
            <a:r>
              <a:rPr lang="en" sz="1867">
                <a:solidFill>
                  <a:srgbClr val="666666"/>
                </a:solidFill>
              </a:rPr>
              <a:t>	</a:t>
            </a:r>
            <a:endParaRPr sz="1867">
              <a:solidFill>
                <a:srgbClr val="666666"/>
              </a:solidFill>
            </a:endParaRPr>
          </a:p>
          <a:p>
            <a:pPr marL="0" indent="609585">
              <a:lnSpc>
                <a:spcPct val="115000"/>
              </a:lnSpc>
              <a:spcBef>
                <a:spcPts val="0"/>
              </a:spcBef>
              <a:buClr>
                <a:schemeClr val="dk1"/>
              </a:buClr>
              <a:buSzPts val="1100"/>
              <a:buNone/>
            </a:pPr>
            <a:r>
              <a:rPr lang="en" sz="1867">
                <a:solidFill>
                  <a:srgbClr val="666666"/>
                </a:solidFill>
              </a:rPr>
              <a:t>Schemas, Query structure of SELECT-FROM-WHERE, JOINs, etc</a:t>
            </a:r>
            <a:endParaRPr sz="1867">
              <a:solidFill>
                <a:srgbClr val="666666"/>
              </a:solidFill>
            </a:endParaRPr>
          </a:p>
          <a:p>
            <a:pPr marL="0" indent="0">
              <a:lnSpc>
                <a:spcPct val="115000"/>
              </a:lnSpc>
              <a:spcBef>
                <a:spcPts val="0"/>
              </a:spcBef>
              <a:buClr>
                <a:schemeClr val="dk1"/>
              </a:buClr>
              <a:buSzPts val="1100"/>
              <a:buNone/>
            </a:pPr>
            <a:endParaRPr sz="2400">
              <a:solidFill>
                <a:srgbClr val="666666"/>
              </a:solidFill>
            </a:endParaRPr>
          </a:p>
        </p:txBody>
      </p:sp>
      <p:sp>
        <p:nvSpPr>
          <p:cNvPr id="96" name="Google Shape;96;p22"/>
          <p:cNvSpPr txBox="1">
            <a:spLocks noGrp="1"/>
          </p:cNvSpPr>
          <p:nvPr>
            <p:ph type="title"/>
          </p:nvPr>
        </p:nvSpPr>
        <p:spPr>
          <a:xfrm>
            <a:off x="143233" y="2120833"/>
            <a:ext cx="2510400" cy="1476800"/>
          </a:xfrm>
          <a:prstGeom prst="rect">
            <a:avLst/>
          </a:prstGeom>
          <a:noFill/>
          <a:ln>
            <a:noFill/>
          </a:ln>
        </p:spPr>
        <p:txBody>
          <a:bodyPr spcFirstLastPara="1" vert="horz" wrap="square" lIns="121900" tIns="121900" rIns="121900" bIns="121900" rtlCol="0" anchor="t" anchorCtr="0">
            <a:noAutofit/>
          </a:bodyPr>
          <a:lstStyle/>
          <a:p>
            <a:r>
              <a:rPr lang="en" b="0">
                <a:latin typeface="Arial"/>
                <a:ea typeface="Arial"/>
                <a:cs typeface="Arial"/>
                <a:sym typeface="Arial"/>
              </a:rPr>
              <a:t>Goals for </a:t>
            </a:r>
            <a:endParaRPr/>
          </a:p>
        </p:txBody>
      </p:sp>
      <p:sp>
        <p:nvSpPr>
          <p:cNvPr id="97" name="Google Shape;97;p22"/>
          <p:cNvSpPr txBox="1">
            <a:spLocks noGrp="1"/>
          </p:cNvSpPr>
          <p:nvPr>
            <p:ph type="title"/>
          </p:nvPr>
        </p:nvSpPr>
        <p:spPr>
          <a:xfrm>
            <a:off x="143233" y="3128867"/>
            <a:ext cx="2587200" cy="1143200"/>
          </a:xfrm>
          <a:prstGeom prst="rect">
            <a:avLst/>
          </a:prstGeom>
        </p:spPr>
        <p:txBody>
          <a:bodyPr spcFirstLastPara="1" vert="horz" wrap="square" lIns="121900" tIns="121900" rIns="121900" bIns="121900" rtlCol="0" anchor="t" anchorCtr="0">
            <a:noAutofit/>
          </a:bodyPr>
          <a:lstStyle/>
          <a:p>
            <a:r>
              <a:rPr lang="en" b="0">
                <a:latin typeface="Roboto Light"/>
                <a:ea typeface="Roboto Light"/>
                <a:cs typeface="Roboto Light"/>
                <a:sym typeface="Roboto Light"/>
              </a:rPr>
              <a:t>Today &amp; Next week</a:t>
            </a:r>
            <a:endParaRPr b="0">
              <a:latin typeface="Roboto Light"/>
              <a:ea typeface="Roboto Light"/>
              <a:cs typeface="Roboto Light"/>
              <a:sym typeface="Roboto Light"/>
            </a:endParaRPr>
          </a:p>
          <a:p>
            <a:endParaRPr b="0">
              <a:latin typeface="Roboto Light"/>
              <a:ea typeface="Roboto Light"/>
              <a:cs typeface="Roboto Light"/>
              <a:sym typeface="Roboto Light"/>
            </a:endParaRPr>
          </a:p>
          <a:p>
            <a:endParaRPr b="0">
              <a:latin typeface="Roboto Light"/>
              <a:ea typeface="Roboto Light"/>
              <a:cs typeface="Roboto Light"/>
              <a:sym typeface="Roboto Light"/>
            </a:endParaRPr>
          </a:p>
          <a:p>
            <a:r>
              <a:rPr lang="en" b="0">
                <a:latin typeface="Roboto Light"/>
                <a:ea typeface="Roboto Light"/>
                <a:cs typeface="Roboto Light"/>
                <a:sym typeface="Roboto Light"/>
              </a:rPr>
              <a:t>(SQL, SQL, SQL)</a:t>
            </a:r>
            <a:endParaRPr b="0">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ctrTitle" idx="4294967295"/>
          </p:nvPr>
        </p:nvSpPr>
        <p:spPr>
          <a:xfrm>
            <a:off x="2847900" y="111233"/>
            <a:ext cx="10310800" cy="10612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Simple SQL Query: Selection</a:t>
            </a:r>
            <a:endParaRPr sz="4000">
              <a:solidFill>
                <a:srgbClr val="666666"/>
              </a:solidFill>
            </a:endParaRPr>
          </a:p>
        </p:txBody>
      </p:sp>
      <p:pic>
        <p:nvPicPr>
          <p:cNvPr id="272" name="Google Shape;272;p41"/>
          <p:cNvPicPr preferRelativeResize="0"/>
          <p:nvPr/>
        </p:nvPicPr>
        <p:blipFill rotWithShape="1">
          <a:blip r:embed="rId4">
            <a:alphaModFix/>
          </a:blip>
          <a:srcRect l="29716" r="29716"/>
          <a:stretch/>
        </p:blipFill>
        <p:spPr>
          <a:xfrm>
            <a:off x="1" y="0"/>
            <a:ext cx="2782167" cy="6858000"/>
          </a:xfrm>
          <a:prstGeom prst="rect">
            <a:avLst/>
          </a:prstGeom>
          <a:noFill/>
          <a:ln>
            <a:noFill/>
          </a:ln>
        </p:spPr>
      </p:pic>
      <p:graphicFrame>
        <p:nvGraphicFramePr>
          <p:cNvPr id="273" name="Google Shape;273;p41"/>
          <p:cNvGraphicFramePr/>
          <p:nvPr/>
        </p:nvGraphicFramePr>
        <p:xfrm>
          <a:off x="6141933" y="1305401"/>
          <a:ext cx="5600200" cy="2741719"/>
        </p:xfrm>
        <a:graphic>
          <a:graphicData uri="http://schemas.openxmlformats.org/drawingml/2006/table">
            <a:tbl>
              <a:tblPr>
                <a:noFill/>
              </a:tblPr>
              <a:tblGrid>
                <a:gridCol w="1142200">
                  <a:extLst>
                    <a:ext uri="{9D8B030D-6E8A-4147-A177-3AD203B41FA5}">
                      <a16:colId xmlns:a16="http://schemas.microsoft.com/office/drawing/2014/main" val="20000"/>
                    </a:ext>
                  </a:extLst>
                </a:gridCol>
                <a:gridCol w="1486000">
                  <a:extLst>
                    <a:ext uri="{9D8B030D-6E8A-4147-A177-3AD203B41FA5}">
                      <a16:colId xmlns:a16="http://schemas.microsoft.com/office/drawing/2014/main" val="20001"/>
                    </a:ext>
                  </a:extLst>
                </a:gridCol>
                <a:gridCol w="1486000">
                  <a:extLst>
                    <a:ext uri="{9D8B030D-6E8A-4147-A177-3AD203B41FA5}">
                      <a16:colId xmlns:a16="http://schemas.microsoft.com/office/drawing/2014/main" val="20002"/>
                    </a:ext>
                  </a:extLst>
                </a:gridCol>
                <a:gridCol w="1486000">
                  <a:extLst>
                    <a:ext uri="{9D8B030D-6E8A-4147-A177-3AD203B41FA5}">
                      <a16:colId xmlns:a16="http://schemas.microsoft.com/office/drawing/2014/main" val="20003"/>
                    </a:ext>
                  </a:extLst>
                </a:gridCol>
              </a:tblGrid>
              <a:tr h="530167">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PName</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Category</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30167">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$19.99</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30167">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$29.99</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244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SingleTouch</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$149.99</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Photography</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5876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MultiTouch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$203.99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Household</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Hitachi</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bl>
          </a:graphicData>
        </a:graphic>
      </p:graphicFrame>
      <p:sp>
        <p:nvSpPr>
          <p:cNvPr id="274" name="Google Shape;274;p41"/>
          <p:cNvSpPr txBox="1"/>
          <p:nvPr/>
        </p:nvSpPr>
        <p:spPr>
          <a:xfrm>
            <a:off x="3048051" y="1779833"/>
            <a:ext cx="2782000" cy="20604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pPr>
            <a:r>
              <a:rPr lang="en" sz="2400" b="1" u="sng" dirty="0">
                <a:solidFill>
                  <a:schemeClr val="dk1"/>
                </a:solidFill>
              </a:rPr>
              <a:t>Selection</a:t>
            </a:r>
            <a:r>
              <a:rPr lang="en" sz="2400" dirty="0">
                <a:solidFill>
                  <a:schemeClr val="dk1"/>
                </a:solidFill>
              </a:rPr>
              <a:t> is the operation of filtering a relation’s tuples on some condition</a:t>
            </a:r>
            <a:endParaRPr sz="2400" dirty="0">
              <a:solidFill>
                <a:schemeClr val="dk1"/>
              </a:solidFill>
            </a:endParaRPr>
          </a:p>
        </p:txBody>
      </p:sp>
      <p:sp>
        <p:nvSpPr>
          <p:cNvPr id="275" name="Google Shape;275;p41"/>
          <p:cNvSpPr txBox="1"/>
          <p:nvPr/>
        </p:nvSpPr>
        <p:spPr>
          <a:xfrm>
            <a:off x="3047900" y="4412033"/>
            <a:ext cx="2782000" cy="20604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spcBef>
                <a:spcPts val="1600"/>
              </a:spcBef>
            </a:pPr>
            <a:r>
              <a:rPr lang="en" sz="1600" b="1">
                <a:solidFill>
                  <a:srgbClr val="ED7D31"/>
                </a:solidFill>
              </a:rPr>
              <a:t>SELECT</a:t>
            </a:r>
            <a:r>
              <a:rPr lang="en" sz="1600" b="1">
                <a:solidFill>
                  <a:schemeClr val="dk1"/>
                </a:solidFill>
              </a:rPr>
              <a:t> *</a:t>
            </a:r>
            <a:endParaRPr sz="1600" b="1">
              <a:solidFill>
                <a:schemeClr val="dk1"/>
              </a:solidFill>
            </a:endParaRPr>
          </a:p>
          <a:p>
            <a:pPr>
              <a:lnSpc>
                <a:spcPct val="115000"/>
              </a:lnSpc>
              <a:spcBef>
                <a:spcPts val="1600"/>
              </a:spcBef>
            </a:pPr>
            <a:r>
              <a:rPr lang="en" sz="1600" b="1">
                <a:solidFill>
                  <a:srgbClr val="ED7D31"/>
                </a:solidFill>
              </a:rPr>
              <a:t>FROM</a:t>
            </a:r>
            <a:r>
              <a:rPr lang="en" sz="1600" b="1">
                <a:solidFill>
                  <a:schemeClr val="dk1"/>
                </a:solidFill>
              </a:rPr>
              <a:t>   Product</a:t>
            </a:r>
            <a:endParaRPr sz="1600" b="1">
              <a:solidFill>
                <a:schemeClr val="dk1"/>
              </a:solidFill>
            </a:endParaRPr>
          </a:p>
          <a:p>
            <a:pPr>
              <a:lnSpc>
                <a:spcPct val="115000"/>
              </a:lnSpc>
              <a:spcBef>
                <a:spcPts val="1600"/>
              </a:spcBef>
            </a:pPr>
            <a:r>
              <a:rPr lang="en" sz="1600" b="1">
                <a:solidFill>
                  <a:srgbClr val="ED7D31"/>
                </a:solidFill>
              </a:rPr>
              <a:t>WHERE</a:t>
            </a:r>
            <a:r>
              <a:rPr lang="en" sz="1600" b="1">
                <a:solidFill>
                  <a:schemeClr val="dk1"/>
                </a:solidFill>
              </a:rPr>
              <a:t>  Category = ‘Gadgets’</a:t>
            </a:r>
            <a:endParaRPr sz="1600" b="1">
              <a:solidFill>
                <a:schemeClr val="dk1"/>
              </a:solidFill>
            </a:endParaRPr>
          </a:p>
        </p:txBody>
      </p:sp>
      <p:graphicFrame>
        <p:nvGraphicFramePr>
          <p:cNvPr id="276" name="Google Shape;276;p41"/>
          <p:cNvGraphicFramePr/>
          <p:nvPr/>
        </p:nvGraphicFramePr>
        <p:xfrm>
          <a:off x="6141933" y="5121534"/>
          <a:ext cx="5676267" cy="1412905"/>
        </p:xfrm>
        <a:graphic>
          <a:graphicData uri="http://schemas.openxmlformats.org/drawingml/2006/table">
            <a:tbl>
              <a:tblPr>
                <a:noFill/>
              </a:tblPr>
              <a:tblGrid>
                <a:gridCol w="1161267">
                  <a:extLst>
                    <a:ext uri="{9D8B030D-6E8A-4147-A177-3AD203B41FA5}">
                      <a16:colId xmlns:a16="http://schemas.microsoft.com/office/drawing/2014/main" val="20000"/>
                    </a:ext>
                  </a:extLst>
                </a:gridCol>
                <a:gridCol w="1505000">
                  <a:extLst>
                    <a:ext uri="{9D8B030D-6E8A-4147-A177-3AD203B41FA5}">
                      <a16:colId xmlns:a16="http://schemas.microsoft.com/office/drawing/2014/main" val="20001"/>
                    </a:ext>
                  </a:extLst>
                </a:gridCol>
                <a:gridCol w="1505000">
                  <a:extLst>
                    <a:ext uri="{9D8B030D-6E8A-4147-A177-3AD203B41FA5}">
                      <a16:colId xmlns:a16="http://schemas.microsoft.com/office/drawing/2014/main" val="20002"/>
                    </a:ext>
                  </a:extLst>
                </a:gridCol>
                <a:gridCol w="1505000">
                  <a:extLst>
                    <a:ext uri="{9D8B030D-6E8A-4147-A177-3AD203B41FA5}">
                      <a16:colId xmlns:a16="http://schemas.microsoft.com/office/drawing/2014/main" val="20003"/>
                    </a:ext>
                  </a:extLst>
                </a:gridCol>
              </a:tblGrid>
              <a:tr h="495367">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PName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Category</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45876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$19.99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45876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$29.99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bl>
          </a:graphicData>
        </a:graphic>
      </p:graphicFrame>
      <p:sp>
        <p:nvSpPr>
          <p:cNvPr id="277" name="Google Shape;277;p41"/>
          <p:cNvSpPr/>
          <p:nvPr/>
        </p:nvSpPr>
        <p:spPr>
          <a:xfrm>
            <a:off x="8627600" y="4625600"/>
            <a:ext cx="318400" cy="329200"/>
          </a:xfrm>
          <a:prstGeom prst="downArrow">
            <a:avLst>
              <a:gd name="adj1" fmla="val 50000"/>
              <a:gd name="adj2" fmla="val 50000"/>
            </a:avLst>
          </a:prstGeom>
          <a:solidFill>
            <a:srgbClr val="FF9900"/>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fade">
                                      <p:cBhvr>
                                        <p:cTn id="12" dur="1000"/>
                                        <p:tgtEl>
                                          <p:spTgt spid="277"/>
                                        </p:tgtEl>
                                      </p:cBhvr>
                                    </p:animEffect>
                                  </p:childTnLst>
                                </p:cTn>
                              </p:par>
                              <p:par>
                                <p:cTn id="13" presetID="10" presetClass="entr" presetSubtype="0"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ctrTitle" idx="4294967295"/>
          </p:nvPr>
        </p:nvSpPr>
        <p:spPr>
          <a:xfrm>
            <a:off x="2656633" y="79133"/>
            <a:ext cx="103108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 Simple SQL Query: </a:t>
            </a:r>
            <a:r>
              <a:rPr lang="en" sz="4000">
                <a:solidFill>
                  <a:schemeClr val="dk2"/>
                </a:solidFill>
              </a:rPr>
              <a:t>Projection</a:t>
            </a:r>
            <a:endParaRPr sz="4000">
              <a:solidFill>
                <a:srgbClr val="666666"/>
              </a:solidFill>
            </a:endParaRPr>
          </a:p>
        </p:txBody>
      </p:sp>
      <p:pic>
        <p:nvPicPr>
          <p:cNvPr id="283" name="Google Shape;283;p42"/>
          <p:cNvPicPr preferRelativeResize="0"/>
          <p:nvPr/>
        </p:nvPicPr>
        <p:blipFill rotWithShape="1">
          <a:blip r:embed="rId4">
            <a:alphaModFix/>
          </a:blip>
          <a:srcRect l="29716" r="29716"/>
          <a:stretch/>
        </p:blipFill>
        <p:spPr>
          <a:xfrm>
            <a:off x="1" y="0"/>
            <a:ext cx="2782167" cy="6858000"/>
          </a:xfrm>
          <a:prstGeom prst="rect">
            <a:avLst/>
          </a:prstGeom>
          <a:noFill/>
          <a:ln>
            <a:noFill/>
          </a:ln>
        </p:spPr>
      </p:pic>
      <p:graphicFrame>
        <p:nvGraphicFramePr>
          <p:cNvPr id="284" name="Google Shape;284;p42"/>
          <p:cNvGraphicFramePr/>
          <p:nvPr/>
        </p:nvGraphicFramePr>
        <p:xfrm>
          <a:off x="6369533" y="1203801"/>
          <a:ext cx="5600200" cy="2777981"/>
        </p:xfrm>
        <a:graphic>
          <a:graphicData uri="http://schemas.openxmlformats.org/drawingml/2006/table">
            <a:tbl>
              <a:tblPr>
                <a:noFill/>
              </a:tblPr>
              <a:tblGrid>
                <a:gridCol w="1142200">
                  <a:extLst>
                    <a:ext uri="{9D8B030D-6E8A-4147-A177-3AD203B41FA5}">
                      <a16:colId xmlns:a16="http://schemas.microsoft.com/office/drawing/2014/main" val="20000"/>
                    </a:ext>
                  </a:extLst>
                </a:gridCol>
                <a:gridCol w="1486000">
                  <a:extLst>
                    <a:ext uri="{9D8B030D-6E8A-4147-A177-3AD203B41FA5}">
                      <a16:colId xmlns:a16="http://schemas.microsoft.com/office/drawing/2014/main" val="20001"/>
                    </a:ext>
                  </a:extLst>
                </a:gridCol>
                <a:gridCol w="1486000">
                  <a:extLst>
                    <a:ext uri="{9D8B030D-6E8A-4147-A177-3AD203B41FA5}">
                      <a16:colId xmlns:a16="http://schemas.microsoft.com/office/drawing/2014/main" val="20002"/>
                    </a:ext>
                  </a:extLst>
                </a:gridCol>
                <a:gridCol w="1486000">
                  <a:extLst>
                    <a:ext uri="{9D8B030D-6E8A-4147-A177-3AD203B41FA5}">
                      <a16:colId xmlns:a16="http://schemas.microsoft.com/office/drawing/2014/main" val="20003"/>
                    </a:ext>
                  </a:extLst>
                </a:gridCol>
              </a:tblGrid>
              <a:tr h="481733">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PName</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Category</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t>
                      </a:r>
                      <a:endParaRPr sz="1300" b="1">
                        <a:solidFill>
                          <a:srgbClr val="ED7D31"/>
                        </a:solidFill>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817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$19.99</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403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$29.99</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244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SingleTouch</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$149.99</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Photography</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817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MultiTouch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$203.99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Household</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Hitachi</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bl>
          </a:graphicData>
        </a:graphic>
      </p:graphicFrame>
      <p:sp>
        <p:nvSpPr>
          <p:cNvPr id="285" name="Google Shape;285;p42"/>
          <p:cNvSpPr txBox="1"/>
          <p:nvPr/>
        </p:nvSpPr>
        <p:spPr>
          <a:xfrm>
            <a:off x="3048069" y="2169833"/>
            <a:ext cx="3160400" cy="16704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pPr>
            <a:endParaRPr sz="2400" b="1" u="sng">
              <a:solidFill>
                <a:schemeClr val="dk1"/>
              </a:solidFill>
            </a:endParaRPr>
          </a:p>
          <a:p>
            <a:pPr>
              <a:lnSpc>
                <a:spcPct val="115000"/>
              </a:lnSpc>
            </a:pPr>
            <a:endParaRPr sz="2400" b="1" u="sng">
              <a:solidFill>
                <a:schemeClr val="dk1"/>
              </a:solidFill>
            </a:endParaRPr>
          </a:p>
          <a:p>
            <a:pPr>
              <a:lnSpc>
                <a:spcPct val="115000"/>
              </a:lnSpc>
            </a:pPr>
            <a:r>
              <a:rPr lang="en" sz="2400" b="1" u="sng">
                <a:solidFill>
                  <a:schemeClr val="dk1"/>
                </a:solidFill>
              </a:rPr>
              <a:t>Projection</a:t>
            </a:r>
            <a:r>
              <a:rPr lang="en" sz="2400" b="1">
                <a:solidFill>
                  <a:schemeClr val="dk1"/>
                </a:solidFill>
              </a:rPr>
              <a:t> </a:t>
            </a:r>
            <a:r>
              <a:rPr lang="en" sz="2400">
                <a:solidFill>
                  <a:schemeClr val="dk1"/>
                </a:solidFill>
              </a:rPr>
              <a:t>is the operation of producing an output table with tuples that have a subset of their prior attributes</a:t>
            </a:r>
            <a:endParaRPr sz="2400">
              <a:solidFill>
                <a:schemeClr val="dk1"/>
              </a:solidFill>
            </a:endParaRPr>
          </a:p>
          <a:p>
            <a:pPr>
              <a:lnSpc>
                <a:spcPct val="115000"/>
              </a:lnSpc>
            </a:pPr>
            <a:endParaRPr sz="2400">
              <a:solidFill>
                <a:schemeClr val="dk1"/>
              </a:solidFill>
            </a:endParaRPr>
          </a:p>
          <a:p>
            <a:pPr>
              <a:lnSpc>
                <a:spcPct val="115000"/>
              </a:lnSpc>
            </a:pPr>
            <a:endParaRPr sz="2400" b="1" u="sng">
              <a:solidFill>
                <a:schemeClr val="dk1"/>
              </a:solidFill>
            </a:endParaRPr>
          </a:p>
        </p:txBody>
      </p:sp>
      <p:sp>
        <p:nvSpPr>
          <p:cNvPr id="286" name="Google Shape;286;p42"/>
          <p:cNvSpPr txBox="1"/>
          <p:nvPr/>
        </p:nvSpPr>
        <p:spPr>
          <a:xfrm>
            <a:off x="3047900" y="4412033"/>
            <a:ext cx="3160400" cy="21408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spcBef>
                <a:spcPts val="1600"/>
              </a:spcBef>
            </a:pPr>
            <a:r>
              <a:rPr lang="en" sz="1600">
                <a:solidFill>
                  <a:srgbClr val="ED7D31"/>
                </a:solidFill>
              </a:rPr>
              <a:t>SELECT</a:t>
            </a:r>
            <a:r>
              <a:rPr lang="en" sz="1600">
                <a:solidFill>
                  <a:schemeClr val="dk1"/>
                </a:solidFill>
              </a:rPr>
              <a:t> Pname, Price, Manufacturer</a:t>
            </a:r>
            <a:endParaRPr sz="1600">
              <a:solidFill>
                <a:schemeClr val="dk1"/>
              </a:solidFill>
            </a:endParaRPr>
          </a:p>
          <a:p>
            <a:pPr>
              <a:lnSpc>
                <a:spcPct val="115000"/>
              </a:lnSpc>
              <a:spcBef>
                <a:spcPts val="1600"/>
              </a:spcBef>
            </a:pPr>
            <a:r>
              <a:rPr lang="en" sz="1600">
                <a:solidFill>
                  <a:srgbClr val="ED7D31"/>
                </a:solidFill>
              </a:rPr>
              <a:t>FROM</a:t>
            </a:r>
            <a:r>
              <a:rPr lang="en" sz="1600">
                <a:solidFill>
                  <a:schemeClr val="dk1"/>
                </a:solidFill>
              </a:rPr>
              <a:t>   Product</a:t>
            </a:r>
            <a:endParaRPr sz="1600">
              <a:solidFill>
                <a:schemeClr val="dk1"/>
              </a:solidFill>
            </a:endParaRPr>
          </a:p>
          <a:p>
            <a:pPr>
              <a:lnSpc>
                <a:spcPct val="115000"/>
              </a:lnSpc>
              <a:spcBef>
                <a:spcPts val="1600"/>
              </a:spcBef>
            </a:pPr>
            <a:r>
              <a:rPr lang="en" sz="1600">
                <a:solidFill>
                  <a:srgbClr val="ED7D31"/>
                </a:solidFill>
              </a:rPr>
              <a:t>WHERE</a:t>
            </a:r>
            <a:r>
              <a:rPr lang="en" sz="1600">
                <a:solidFill>
                  <a:schemeClr val="dk1"/>
                </a:solidFill>
              </a:rPr>
              <a:t>  Category = ‘Gadgets’</a:t>
            </a:r>
            <a:endParaRPr sz="1600">
              <a:solidFill>
                <a:schemeClr val="dk1"/>
              </a:solidFill>
            </a:endParaRPr>
          </a:p>
          <a:p>
            <a:pPr>
              <a:lnSpc>
                <a:spcPct val="115000"/>
              </a:lnSpc>
              <a:spcBef>
                <a:spcPts val="1600"/>
              </a:spcBef>
            </a:pPr>
            <a:endParaRPr sz="1600">
              <a:solidFill>
                <a:srgbClr val="ED7D31"/>
              </a:solidFill>
            </a:endParaRPr>
          </a:p>
        </p:txBody>
      </p:sp>
      <p:graphicFrame>
        <p:nvGraphicFramePr>
          <p:cNvPr id="287" name="Google Shape;287;p42"/>
          <p:cNvGraphicFramePr/>
          <p:nvPr/>
        </p:nvGraphicFramePr>
        <p:xfrm>
          <a:off x="7018133" y="5008067"/>
          <a:ext cx="4171267" cy="1603799"/>
        </p:xfrm>
        <a:graphic>
          <a:graphicData uri="http://schemas.openxmlformats.org/drawingml/2006/table">
            <a:tbl>
              <a:tblPr>
                <a:noFill/>
              </a:tblPr>
              <a:tblGrid>
                <a:gridCol w="1161267">
                  <a:extLst>
                    <a:ext uri="{9D8B030D-6E8A-4147-A177-3AD203B41FA5}">
                      <a16:colId xmlns:a16="http://schemas.microsoft.com/office/drawing/2014/main" val="20000"/>
                    </a:ext>
                  </a:extLst>
                </a:gridCol>
                <a:gridCol w="1505000">
                  <a:extLst>
                    <a:ext uri="{9D8B030D-6E8A-4147-A177-3AD203B41FA5}">
                      <a16:colId xmlns:a16="http://schemas.microsoft.com/office/drawing/2014/main" val="20001"/>
                    </a:ext>
                  </a:extLst>
                </a:gridCol>
                <a:gridCol w="1505000">
                  <a:extLst>
                    <a:ext uri="{9D8B030D-6E8A-4147-A177-3AD203B41FA5}">
                      <a16:colId xmlns:a16="http://schemas.microsoft.com/office/drawing/2014/main" val="20002"/>
                    </a:ext>
                  </a:extLst>
                </a:gridCol>
              </a:tblGrid>
              <a:tr h="481733">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PName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4817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$19.99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6403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$29.99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bl>
          </a:graphicData>
        </a:graphic>
      </p:graphicFrame>
      <p:sp>
        <p:nvSpPr>
          <p:cNvPr id="288" name="Google Shape;288;p42"/>
          <p:cNvSpPr/>
          <p:nvPr/>
        </p:nvSpPr>
        <p:spPr>
          <a:xfrm>
            <a:off x="8740033" y="4598633"/>
            <a:ext cx="366400" cy="354400"/>
          </a:xfrm>
          <a:prstGeom prst="downArrow">
            <a:avLst>
              <a:gd name="adj1" fmla="val 50000"/>
              <a:gd name="adj2" fmla="val 50000"/>
            </a:avLst>
          </a:prstGeom>
          <a:solidFill>
            <a:srgbClr val="FF9900"/>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Effect transition="in" filter="fade">
                                      <p:cBhvr>
                                        <p:cTn id="12" dur="1000"/>
                                        <p:tgtEl>
                                          <p:spTgt spid="288"/>
                                        </p:tgtEl>
                                      </p:cBhvr>
                                    </p:animEffect>
                                  </p:childTnLst>
                                </p:cTn>
                              </p:par>
                              <p:par>
                                <p:cTn id="13" presetID="10"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animEffect transition="in" filter="fade">
                                      <p:cBhvr>
                                        <p:cTn id="15"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ctrTitle" idx="4294967295"/>
          </p:nvPr>
        </p:nvSpPr>
        <p:spPr>
          <a:xfrm>
            <a:off x="3071400" y="282000"/>
            <a:ext cx="7428400" cy="818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5333">
                <a:solidFill>
                  <a:srgbClr val="666666"/>
                </a:solidFill>
              </a:rPr>
              <a:t>Notation</a:t>
            </a:r>
            <a:endParaRPr sz="5333">
              <a:solidFill>
                <a:srgbClr val="666666"/>
              </a:solidFill>
            </a:endParaRPr>
          </a:p>
        </p:txBody>
      </p:sp>
      <p:pic>
        <p:nvPicPr>
          <p:cNvPr id="294" name="Google Shape;294;p43"/>
          <p:cNvPicPr preferRelativeResize="0"/>
          <p:nvPr/>
        </p:nvPicPr>
        <p:blipFill rotWithShape="1">
          <a:blip r:embed="rId3">
            <a:alphaModFix/>
          </a:blip>
          <a:srcRect l="29716" r="29716"/>
          <a:stretch/>
        </p:blipFill>
        <p:spPr>
          <a:xfrm>
            <a:off x="1" y="0"/>
            <a:ext cx="2782167" cy="6858000"/>
          </a:xfrm>
          <a:prstGeom prst="rect">
            <a:avLst/>
          </a:prstGeom>
          <a:noFill/>
          <a:ln>
            <a:noFill/>
          </a:ln>
        </p:spPr>
      </p:pic>
      <p:sp>
        <p:nvSpPr>
          <p:cNvPr id="295" name="Google Shape;295;p43"/>
          <p:cNvSpPr txBox="1"/>
          <p:nvPr/>
        </p:nvSpPr>
        <p:spPr>
          <a:xfrm>
            <a:off x="3039933" y="3225900"/>
            <a:ext cx="4616800" cy="1054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2400">
                <a:solidFill>
                  <a:srgbClr val="ED7D31"/>
                </a:solidFill>
              </a:rPr>
              <a:t>SELECT</a:t>
            </a:r>
            <a:r>
              <a:rPr lang="en" sz="2400">
                <a:solidFill>
                  <a:schemeClr val="dk1"/>
                </a:solidFill>
              </a:rPr>
              <a:t> Pname, Price, Manufacturer</a:t>
            </a:r>
            <a:endParaRPr sz="2400">
              <a:solidFill>
                <a:schemeClr val="dk1"/>
              </a:solidFill>
            </a:endParaRPr>
          </a:p>
          <a:p>
            <a:r>
              <a:rPr lang="en" sz="2400">
                <a:solidFill>
                  <a:srgbClr val="ED7D31"/>
                </a:solidFill>
              </a:rPr>
              <a:t>FROM</a:t>
            </a:r>
            <a:r>
              <a:rPr lang="en" sz="2400">
                <a:solidFill>
                  <a:schemeClr val="dk1"/>
                </a:solidFill>
              </a:rPr>
              <a:t>   Product</a:t>
            </a:r>
            <a:endParaRPr sz="2400">
              <a:solidFill>
                <a:schemeClr val="dk1"/>
              </a:solidFill>
            </a:endParaRPr>
          </a:p>
          <a:p>
            <a:r>
              <a:rPr lang="en" sz="2400">
                <a:solidFill>
                  <a:srgbClr val="ED7D31"/>
                </a:solidFill>
              </a:rPr>
              <a:t>WHERE</a:t>
            </a:r>
            <a:r>
              <a:rPr lang="en" sz="2400">
                <a:solidFill>
                  <a:schemeClr val="dk1"/>
                </a:solidFill>
              </a:rPr>
              <a:t>  Category = ‘Gadgets’</a:t>
            </a:r>
            <a:endParaRPr sz="2400">
              <a:solidFill>
                <a:schemeClr val="dk1"/>
              </a:solidFill>
            </a:endParaRPr>
          </a:p>
        </p:txBody>
      </p:sp>
      <p:sp>
        <p:nvSpPr>
          <p:cNvPr id="296" name="Google Shape;296;p43"/>
          <p:cNvSpPr txBox="1"/>
          <p:nvPr/>
        </p:nvSpPr>
        <p:spPr>
          <a:xfrm>
            <a:off x="3039933" y="2096200"/>
            <a:ext cx="2421600" cy="4640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Input Schema</a:t>
            </a:r>
            <a:endParaRPr sz="2400">
              <a:solidFill>
                <a:schemeClr val="dk1"/>
              </a:solidFill>
            </a:endParaRPr>
          </a:p>
        </p:txBody>
      </p:sp>
      <p:sp>
        <p:nvSpPr>
          <p:cNvPr id="297" name="Google Shape;297;p43"/>
          <p:cNvSpPr txBox="1"/>
          <p:nvPr/>
        </p:nvSpPr>
        <p:spPr>
          <a:xfrm>
            <a:off x="6623600" y="1962651"/>
            <a:ext cx="5302000" cy="579200"/>
          </a:xfrm>
          <a:prstGeom prst="rect">
            <a:avLst/>
          </a:prstGeom>
          <a:solidFill>
            <a:srgbClr val="FFF2CC"/>
          </a:solidFill>
          <a:ln>
            <a:noFill/>
          </a:ln>
        </p:spPr>
        <p:txBody>
          <a:bodyPr spcFirstLastPara="1" wrap="square" lIns="121900" tIns="121900" rIns="121900" bIns="121900" anchor="ctr" anchorCtr="0">
            <a:noAutofit/>
          </a:bodyPr>
          <a:lstStyle/>
          <a:p>
            <a:pPr>
              <a:lnSpc>
                <a:spcPct val="90000"/>
              </a:lnSpc>
            </a:pPr>
            <a:r>
              <a:rPr lang="en" sz="2400"/>
              <a:t>Product(</a:t>
            </a:r>
            <a:r>
              <a:rPr lang="en" sz="2400" u="sng"/>
              <a:t>PName</a:t>
            </a:r>
            <a:r>
              <a:rPr lang="en" sz="2400"/>
              <a:t>, Price, Category, </a:t>
            </a:r>
            <a:r>
              <a:rPr lang="en" sz="2400" u="sng"/>
              <a:t>Manufacturer</a:t>
            </a:r>
            <a:r>
              <a:rPr lang="en" sz="2400"/>
              <a:t>)</a:t>
            </a:r>
            <a:endParaRPr sz="2400"/>
          </a:p>
        </p:txBody>
      </p:sp>
      <p:sp>
        <p:nvSpPr>
          <p:cNvPr id="298" name="Google Shape;298;p43"/>
          <p:cNvSpPr txBox="1"/>
          <p:nvPr/>
        </p:nvSpPr>
        <p:spPr>
          <a:xfrm>
            <a:off x="6623600" y="4964733"/>
            <a:ext cx="5302000" cy="464000"/>
          </a:xfrm>
          <a:prstGeom prst="rect">
            <a:avLst/>
          </a:prstGeom>
          <a:solidFill>
            <a:srgbClr val="FFF2CC"/>
          </a:solidFill>
          <a:ln w="9525" cap="flat" cmpd="sng">
            <a:solidFill>
              <a:srgbClr val="FFF2CC"/>
            </a:solidFill>
            <a:prstDash val="solid"/>
            <a:round/>
            <a:headEnd type="none" w="sm" len="sm"/>
            <a:tailEnd type="none" w="sm" len="sm"/>
          </a:ln>
        </p:spPr>
        <p:txBody>
          <a:bodyPr spcFirstLastPara="1" wrap="square" lIns="121900" tIns="121900" rIns="121900" bIns="121900" anchor="ctr" anchorCtr="0">
            <a:noAutofit/>
          </a:bodyPr>
          <a:lstStyle/>
          <a:p>
            <a:pPr>
              <a:lnSpc>
                <a:spcPct val="90000"/>
              </a:lnSpc>
            </a:pPr>
            <a:r>
              <a:rPr lang="en" sz="2400"/>
              <a:t>Answer(PName, Price, Manfacturer)</a:t>
            </a:r>
            <a:endParaRPr sz="2400"/>
          </a:p>
        </p:txBody>
      </p:sp>
      <p:sp>
        <p:nvSpPr>
          <p:cNvPr id="299" name="Google Shape;299;p43"/>
          <p:cNvSpPr/>
          <p:nvPr/>
        </p:nvSpPr>
        <p:spPr>
          <a:xfrm>
            <a:off x="9349633" y="2827567"/>
            <a:ext cx="404000" cy="1818000"/>
          </a:xfrm>
          <a:prstGeom prst="downArrow">
            <a:avLst>
              <a:gd name="adj1" fmla="val 50000"/>
              <a:gd name="adj2" fmla="val 50000"/>
            </a:avLst>
          </a:prstGeom>
          <a:solidFill>
            <a:srgbClr val="FFD966"/>
          </a:solidFill>
          <a:ln>
            <a:noFill/>
          </a:ln>
        </p:spPr>
        <p:txBody>
          <a:bodyPr spcFirstLastPara="1" wrap="square" lIns="121900" tIns="121900" rIns="121900" bIns="121900" anchor="ctr" anchorCtr="0">
            <a:noAutofit/>
          </a:bodyPr>
          <a:lstStyle/>
          <a:p>
            <a:endParaRPr sz="2400"/>
          </a:p>
        </p:txBody>
      </p:sp>
      <p:sp>
        <p:nvSpPr>
          <p:cNvPr id="300" name="Google Shape;300;p43"/>
          <p:cNvSpPr txBox="1"/>
          <p:nvPr/>
        </p:nvSpPr>
        <p:spPr>
          <a:xfrm>
            <a:off x="3071400" y="4946400"/>
            <a:ext cx="2421600" cy="4640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Output Schema</a:t>
            </a:r>
            <a:endParaRPr sz="2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ctrTitle" idx="4294967295"/>
          </p:nvPr>
        </p:nvSpPr>
        <p:spPr>
          <a:xfrm>
            <a:off x="3010700" y="256700"/>
            <a:ext cx="74284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267">
                <a:solidFill>
                  <a:srgbClr val="666666"/>
                </a:solidFill>
              </a:rPr>
              <a:t>A Few Details</a:t>
            </a:r>
            <a:endParaRPr sz="4267">
              <a:solidFill>
                <a:srgbClr val="666666"/>
              </a:solidFill>
            </a:endParaRPr>
          </a:p>
        </p:txBody>
      </p:sp>
      <p:pic>
        <p:nvPicPr>
          <p:cNvPr id="306" name="Google Shape;306;p44"/>
          <p:cNvPicPr preferRelativeResize="0"/>
          <p:nvPr/>
        </p:nvPicPr>
        <p:blipFill rotWithShape="1">
          <a:blip r:embed="rId3">
            <a:alphaModFix/>
          </a:blip>
          <a:srcRect l="29716" r="29716"/>
          <a:stretch/>
        </p:blipFill>
        <p:spPr>
          <a:xfrm>
            <a:off x="1" y="0"/>
            <a:ext cx="2782167" cy="6858000"/>
          </a:xfrm>
          <a:prstGeom prst="rect">
            <a:avLst/>
          </a:prstGeom>
          <a:noFill/>
          <a:ln>
            <a:noFill/>
          </a:ln>
        </p:spPr>
      </p:pic>
      <p:sp>
        <p:nvSpPr>
          <p:cNvPr id="307" name="Google Shape;307;p44"/>
          <p:cNvSpPr txBox="1"/>
          <p:nvPr/>
        </p:nvSpPr>
        <p:spPr>
          <a:xfrm>
            <a:off x="3115800" y="1449767"/>
            <a:ext cx="8480000" cy="5054800"/>
          </a:xfrm>
          <a:prstGeom prst="rect">
            <a:avLst/>
          </a:prstGeom>
          <a:noFill/>
          <a:ln>
            <a:noFill/>
          </a:ln>
        </p:spPr>
        <p:txBody>
          <a:bodyPr spcFirstLastPara="1" wrap="square" lIns="121900" tIns="121900" rIns="121900" bIns="121900" anchor="ctr" anchorCtr="0">
            <a:noAutofit/>
          </a:bodyPr>
          <a:lstStyle/>
          <a:p>
            <a:pPr marL="609585" indent="-507987">
              <a:lnSpc>
                <a:spcPct val="90000"/>
              </a:lnSpc>
              <a:spcBef>
                <a:spcPts val="1333"/>
              </a:spcBef>
              <a:buClr>
                <a:schemeClr val="dk1"/>
              </a:buClr>
              <a:buSzPts val="2400"/>
              <a:buChar char="●"/>
            </a:pPr>
            <a:r>
              <a:rPr lang="en" sz="3200">
                <a:solidFill>
                  <a:schemeClr val="dk1"/>
                </a:solidFill>
              </a:rPr>
              <a:t>SQL </a:t>
            </a:r>
            <a:r>
              <a:rPr lang="en" sz="3200" b="1">
                <a:solidFill>
                  <a:schemeClr val="dk1"/>
                </a:solidFill>
              </a:rPr>
              <a:t>commands</a:t>
            </a:r>
            <a:r>
              <a:rPr lang="en" sz="3200">
                <a:solidFill>
                  <a:schemeClr val="dk1"/>
                </a:solidFill>
              </a:rPr>
              <a:t> are case insensitive:</a:t>
            </a:r>
            <a:endParaRPr sz="3200">
              <a:solidFill>
                <a:schemeClr val="dk1"/>
              </a:solidFill>
            </a:endParaRPr>
          </a:p>
          <a:p>
            <a:pPr>
              <a:lnSpc>
                <a:spcPct val="90000"/>
              </a:lnSpc>
              <a:spcBef>
                <a:spcPts val="667"/>
              </a:spcBef>
            </a:pPr>
            <a:r>
              <a:rPr lang="en" sz="2400">
                <a:solidFill>
                  <a:schemeClr val="dk1"/>
                </a:solidFill>
              </a:rPr>
              <a:t>       Same: SELECT,  Select,  select</a:t>
            </a:r>
            <a:endParaRPr sz="2400">
              <a:solidFill>
                <a:schemeClr val="dk1"/>
              </a:solidFill>
            </a:endParaRPr>
          </a:p>
          <a:p>
            <a:pPr>
              <a:lnSpc>
                <a:spcPct val="90000"/>
              </a:lnSpc>
              <a:spcBef>
                <a:spcPts val="667"/>
              </a:spcBef>
            </a:pPr>
            <a:r>
              <a:rPr lang="en" sz="2400">
                <a:solidFill>
                  <a:schemeClr val="dk1"/>
                </a:solidFill>
              </a:rPr>
              <a:t>       Same: Product,   product</a:t>
            </a:r>
            <a:endParaRPr sz="2400">
              <a:solidFill>
                <a:schemeClr val="dk1"/>
              </a:solidFill>
            </a:endParaRPr>
          </a:p>
          <a:p>
            <a:pPr>
              <a:lnSpc>
                <a:spcPct val="90000"/>
              </a:lnSpc>
              <a:spcBef>
                <a:spcPts val="667"/>
              </a:spcBef>
            </a:pPr>
            <a:endParaRPr sz="2400">
              <a:solidFill>
                <a:schemeClr val="dk1"/>
              </a:solidFill>
            </a:endParaRPr>
          </a:p>
          <a:p>
            <a:pPr marL="609585" indent="-507987">
              <a:lnSpc>
                <a:spcPct val="90000"/>
              </a:lnSpc>
              <a:spcBef>
                <a:spcPts val="1333"/>
              </a:spcBef>
              <a:buClr>
                <a:schemeClr val="dk1"/>
              </a:buClr>
              <a:buSzPts val="2400"/>
              <a:buChar char="●"/>
            </a:pPr>
            <a:r>
              <a:rPr lang="en" sz="3200" b="1">
                <a:solidFill>
                  <a:schemeClr val="dk1"/>
                </a:solidFill>
              </a:rPr>
              <a:t>Values</a:t>
            </a:r>
            <a:r>
              <a:rPr lang="en" sz="3200">
                <a:solidFill>
                  <a:schemeClr val="dk1"/>
                </a:solidFill>
              </a:rPr>
              <a:t> are </a:t>
            </a:r>
            <a:r>
              <a:rPr lang="en" sz="3200" b="1">
                <a:solidFill>
                  <a:schemeClr val="dk1"/>
                </a:solidFill>
              </a:rPr>
              <a:t>not:</a:t>
            </a:r>
            <a:endParaRPr sz="3200" b="1">
              <a:solidFill>
                <a:schemeClr val="dk1"/>
              </a:solidFill>
            </a:endParaRPr>
          </a:p>
          <a:p>
            <a:pPr>
              <a:lnSpc>
                <a:spcPct val="90000"/>
              </a:lnSpc>
              <a:spcBef>
                <a:spcPts val="667"/>
              </a:spcBef>
            </a:pPr>
            <a:r>
              <a:rPr lang="en" sz="2400">
                <a:solidFill>
                  <a:schemeClr val="dk1"/>
                </a:solidFill>
              </a:rPr>
              <a:t>       </a:t>
            </a:r>
            <a:r>
              <a:rPr lang="en" sz="2400" u="sng">
                <a:solidFill>
                  <a:schemeClr val="dk1"/>
                </a:solidFill>
              </a:rPr>
              <a:t>Different:</a:t>
            </a:r>
            <a:r>
              <a:rPr lang="en" sz="2400">
                <a:solidFill>
                  <a:schemeClr val="dk1"/>
                </a:solidFill>
              </a:rPr>
              <a:t> ‘Seattle’,  ‘seattle’</a:t>
            </a:r>
            <a:endParaRPr sz="2400">
              <a:solidFill>
                <a:schemeClr val="dk1"/>
              </a:solidFill>
            </a:endParaRPr>
          </a:p>
          <a:p>
            <a:pPr>
              <a:lnSpc>
                <a:spcPct val="90000"/>
              </a:lnSpc>
              <a:spcBef>
                <a:spcPts val="1333"/>
              </a:spcBef>
            </a:pPr>
            <a:endParaRPr sz="2400">
              <a:solidFill>
                <a:schemeClr val="dk1"/>
              </a:solidFill>
            </a:endParaRPr>
          </a:p>
          <a:p>
            <a:pPr marL="609585" indent="-507987">
              <a:lnSpc>
                <a:spcPct val="90000"/>
              </a:lnSpc>
              <a:spcBef>
                <a:spcPts val="1333"/>
              </a:spcBef>
              <a:buClr>
                <a:schemeClr val="dk1"/>
              </a:buClr>
              <a:buSzPts val="2400"/>
              <a:buChar char="●"/>
            </a:pPr>
            <a:r>
              <a:rPr lang="en" sz="3200">
                <a:solidFill>
                  <a:schemeClr val="dk1"/>
                </a:solidFill>
              </a:rPr>
              <a:t>Use single quotes for constants:</a:t>
            </a:r>
            <a:endParaRPr sz="3200">
              <a:solidFill>
                <a:schemeClr val="dk1"/>
              </a:solidFill>
            </a:endParaRPr>
          </a:p>
          <a:p>
            <a:pPr>
              <a:lnSpc>
                <a:spcPct val="90000"/>
              </a:lnSpc>
              <a:spcBef>
                <a:spcPts val="667"/>
              </a:spcBef>
            </a:pPr>
            <a:r>
              <a:rPr lang="en" sz="2400">
                <a:solidFill>
                  <a:schemeClr val="dk1"/>
                </a:solidFill>
              </a:rPr>
              <a:t>       ‘abc’  - yes</a:t>
            </a:r>
            <a:endParaRPr sz="2400">
              <a:solidFill>
                <a:schemeClr val="dk1"/>
              </a:solidFill>
            </a:endParaRPr>
          </a:p>
          <a:p>
            <a:pPr>
              <a:lnSpc>
                <a:spcPct val="90000"/>
              </a:lnSpc>
              <a:spcBef>
                <a:spcPts val="667"/>
              </a:spcBef>
            </a:pPr>
            <a:r>
              <a:rPr lang="en" sz="2400">
                <a:solidFill>
                  <a:schemeClr val="dk1"/>
                </a:solidFill>
              </a:rPr>
              <a:t>       “abc” - no</a:t>
            </a:r>
            <a:endParaRPr sz="2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5"/>
          <p:cNvSpPr txBox="1">
            <a:spLocks noGrp="1"/>
          </p:cNvSpPr>
          <p:nvPr>
            <p:ph type="ctrTitle" idx="4294967295"/>
          </p:nvPr>
        </p:nvSpPr>
        <p:spPr>
          <a:xfrm>
            <a:off x="3138667" y="383933"/>
            <a:ext cx="86020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200">
                <a:solidFill>
                  <a:srgbClr val="666666"/>
                </a:solidFill>
              </a:rPr>
              <a:t>LIKE: Simple String Pattern Matching</a:t>
            </a:r>
            <a:endParaRPr sz="3200">
              <a:solidFill>
                <a:srgbClr val="666666"/>
              </a:solidFill>
            </a:endParaRPr>
          </a:p>
        </p:txBody>
      </p:sp>
      <p:pic>
        <p:nvPicPr>
          <p:cNvPr id="313" name="Google Shape;313;p45"/>
          <p:cNvPicPr preferRelativeResize="0"/>
          <p:nvPr/>
        </p:nvPicPr>
        <p:blipFill rotWithShape="1">
          <a:blip r:embed="rId3">
            <a:alphaModFix/>
          </a:blip>
          <a:srcRect l="29716" r="29716"/>
          <a:stretch/>
        </p:blipFill>
        <p:spPr>
          <a:xfrm>
            <a:off x="1" y="0"/>
            <a:ext cx="2782167" cy="6858000"/>
          </a:xfrm>
          <a:prstGeom prst="rect">
            <a:avLst/>
          </a:prstGeom>
          <a:noFill/>
          <a:ln>
            <a:noFill/>
          </a:ln>
        </p:spPr>
      </p:pic>
      <p:sp>
        <p:nvSpPr>
          <p:cNvPr id="314" name="Google Shape;314;p45"/>
          <p:cNvSpPr txBox="1"/>
          <p:nvPr/>
        </p:nvSpPr>
        <p:spPr>
          <a:xfrm>
            <a:off x="3345067" y="1684033"/>
            <a:ext cx="5344000" cy="1670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1867"/>
              </a:spcBef>
              <a:buClr>
                <a:schemeClr val="dk1"/>
              </a:buClr>
              <a:buSzPts val="1100"/>
            </a:pPr>
            <a:r>
              <a:rPr lang="en" sz="2400">
                <a:solidFill>
                  <a:srgbClr val="ED7D31"/>
                </a:solidFill>
              </a:rPr>
              <a:t>SELECT</a:t>
            </a:r>
            <a:r>
              <a:rPr lang="en" sz="2400">
                <a:solidFill>
                  <a:schemeClr val="dk1"/>
                </a:solidFill>
              </a:rPr>
              <a:t> *</a:t>
            </a:r>
            <a:endParaRPr sz="2400">
              <a:solidFill>
                <a:schemeClr val="dk1"/>
              </a:solidFill>
            </a:endParaRPr>
          </a:p>
          <a:p>
            <a:pPr>
              <a:spcBef>
                <a:spcPts val="1867"/>
              </a:spcBef>
              <a:buClr>
                <a:schemeClr val="dk1"/>
              </a:buClr>
              <a:buSzPts val="1100"/>
            </a:pPr>
            <a:r>
              <a:rPr lang="en" sz="2400">
                <a:solidFill>
                  <a:srgbClr val="ED7D31"/>
                </a:solidFill>
              </a:rPr>
              <a:t>FROM</a:t>
            </a:r>
            <a:r>
              <a:rPr lang="en" sz="2400">
                <a:solidFill>
                  <a:schemeClr val="dk1"/>
                </a:solidFill>
              </a:rPr>
              <a:t>   Products</a:t>
            </a:r>
            <a:endParaRPr sz="2400">
              <a:solidFill>
                <a:schemeClr val="dk1"/>
              </a:solidFill>
            </a:endParaRPr>
          </a:p>
          <a:p>
            <a:pPr>
              <a:spcBef>
                <a:spcPts val="1867"/>
              </a:spcBef>
              <a:buClr>
                <a:schemeClr val="dk1"/>
              </a:buClr>
              <a:buSzPts val="1100"/>
            </a:pPr>
            <a:r>
              <a:rPr lang="en" sz="2400">
                <a:solidFill>
                  <a:srgbClr val="ED7D31"/>
                </a:solidFill>
              </a:rPr>
              <a:t>WHERE</a:t>
            </a:r>
            <a:r>
              <a:rPr lang="en" sz="2400">
                <a:solidFill>
                  <a:schemeClr val="dk1"/>
                </a:solidFill>
              </a:rPr>
              <a:t>  PName </a:t>
            </a:r>
            <a:r>
              <a:rPr lang="en" sz="2400" b="1">
                <a:solidFill>
                  <a:schemeClr val="dk1"/>
                </a:solidFill>
              </a:rPr>
              <a:t>LIKE</a:t>
            </a:r>
            <a:r>
              <a:rPr lang="en" sz="2400">
                <a:solidFill>
                  <a:schemeClr val="dk1"/>
                </a:solidFill>
              </a:rPr>
              <a:t> ‘%gizmo%’</a:t>
            </a:r>
            <a:endParaRPr sz="2400">
              <a:solidFill>
                <a:schemeClr val="dk1"/>
              </a:solidFill>
            </a:endParaRPr>
          </a:p>
          <a:p>
            <a:endParaRPr sz="2400">
              <a:solidFill>
                <a:srgbClr val="ED7D31"/>
              </a:solidFill>
            </a:endParaRPr>
          </a:p>
        </p:txBody>
      </p:sp>
      <p:sp>
        <p:nvSpPr>
          <p:cNvPr id="315" name="Google Shape;315;p45"/>
          <p:cNvSpPr txBox="1"/>
          <p:nvPr/>
        </p:nvSpPr>
        <p:spPr>
          <a:xfrm>
            <a:off x="3345067" y="3999167"/>
            <a:ext cx="5632800" cy="1382000"/>
          </a:xfrm>
          <a:prstGeom prst="rect">
            <a:avLst/>
          </a:prstGeom>
          <a:noFill/>
          <a:ln>
            <a:noFill/>
          </a:ln>
        </p:spPr>
        <p:txBody>
          <a:bodyPr spcFirstLastPara="1" wrap="square" lIns="121900" tIns="121900" rIns="121900" bIns="121900" anchor="ctr" anchorCtr="0">
            <a:noAutofit/>
          </a:bodyPr>
          <a:lstStyle/>
          <a:p>
            <a:pPr marL="609585" indent="-423323">
              <a:lnSpc>
                <a:spcPct val="90000"/>
              </a:lnSpc>
              <a:spcBef>
                <a:spcPts val="1333"/>
              </a:spcBef>
              <a:buClr>
                <a:schemeClr val="dk1"/>
              </a:buClr>
              <a:buSzPts val="1400"/>
              <a:buChar char="●"/>
            </a:pPr>
            <a:r>
              <a:rPr lang="en" sz="2400">
                <a:solidFill>
                  <a:schemeClr val="dk1"/>
                </a:solidFill>
              </a:rPr>
              <a:t>s </a:t>
            </a:r>
            <a:r>
              <a:rPr lang="en" sz="2400" b="1">
                <a:solidFill>
                  <a:schemeClr val="dk1"/>
                </a:solidFill>
              </a:rPr>
              <a:t>LIKE</a:t>
            </a:r>
            <a:r>
              <a:rPr lang="en" sz="2400">
                <a:solidFill>
                  <a:schemeClr val="dk1"/>
                </a:solidFill>
              </a:rPr>
              <a:t> p:  pattern matching on strings</a:t>
            </a:r>
            <a:endParaRPr sz="2400">
              <a:solidFill>
                <a:schemeClr val="dk1"/>
              </a:solidFill>
            </a:endParaRPr>
          </a:p>
          <a:p>
            <a:pPr marL="609585" indent="-423323">
              <a:lnSpc>
                <a:spcPct val="90000"/>
              </a:lnSpc>
              <a:buClr>
                <a:schemeClr val="dk1"/>
              </a:buClr>
              <a:buSzPts val="1400"/>
              <a:buChar char="●"/>
            </a:pPr>
            <a:r>
              <a:rPr lang="en" sz="2400">
                <a:solidFill>
                  <a:schemeClr val="dk1"/>
                </a:solidFill>
              </a:rPr>
              <a:t>p may contain two special symbols:</a:t>
            </a:r>
            <a:endParaRPr sz="2400">
              <a:solidFill>
                <a:schemeClr val="dk1"/>
              </a:solidFill>
            </a:endParaRPr>
          </a:p>
          <a:p>
            <a:pPr marL="1219170" lvl="1" indent="-423323">
              <a:lnSpc>
                <a:spcPct val="90000"/>
              </a:lnSpc>
              <a:buClr>
                <a:schemeClr val="dk1"/>
              </a:buClr>
              <a:buSzPts val="1400"/>
              <a:buChar char="○"/>
            </a:pPr>
            <a:r>
              <a:rPr lang="en" sz="2400">
                <a:solidFill>
                  <a:schemeClr val="dk1"/>
                </a:solidFill>
              </a:rPr>
              <a:t> %  = any sequence of characters</a:t>
            </a:r>
            <a:endParaRPr sz="2400">
              <a:solidFill>
                <a:schemeClr val="dk1"/>
              </a:solidFill>
            </a:endParaRPr>
          </a:p>
          <a:p>
            <a:pPr marL="1219170" lvl="1" indent="-423323">
              <a:lnSpc>
                <a:spcPct val="90000"/>
              </a:lnSpc>
              <a:buClr>
                <a:schemeClr val="dk1"/>
              </a:buClr>
              <a:buSzPts val="1400"/>
              <a:buChar char="○"/>
            </a:pPr>
            <a:r>
              <a:rPr lang="en" sz="2400">
                <a:solidFill>
                  <a:schemeClr val="dk1"/>
                </a:solidFill>
              </a:rPr>
              <a:t>_  = any single character</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6"/>
          <p:cNvSpPr txBox="1">
            <a:spLocks noGrp="1"/>
          </p:cNvSpPr>
          <p:nvPr>
            <p:ph type="ctrTitle" idx="4294967295"/>
          </p:nvPr>
        </p:nvSpPr>
        <p:spPr>
          <a:xfrm>
            <a:off x="2966033" y="282333"/>
            <a:ext cx="92260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DISTINCT: Eliminating Duplicates</a:t>
            </a:r>
            <a:endParaRPr sz="4000">
              <a:solidFill>
                <a:srgbClr val="666666"/>
              </a:solidFill>
            </a:endParaRPr>
          </a:p>
        </p:txBody>
      </p:sp>
      <p:pic>
        <p:nvPicPr>
          <p:cNvPr id="321" name="Google Shape;321;p46"/>
          <p:cNvPicPr preferRelativeResize="0"/>
          <p:nvPr/>
        </p:nvPicPr>
        <p:blipFill rotWithShape="1">
          <a:blip r:embed="rId3">
            <a:alphaModFix/>
          </a:blip>
          <a:srcRect l="29716" r="29716"/>
          <a:stretch/>
        </p:blipFill>
        <p:spPr>
          <a:xfrm>
            <a:off x="1" y="0"/>
            <a:ext cx="2782167" cy="6858000"/>
          </a:xfrm>
          <a:prstGeom prst="rect">
            <a:avLst/>
          </a:prstGeom>
          <a:noFill/>
          <a:ln>
            <a:noFill/>
          </a:ln>
        </p:spPr>
      </p:pic>
      <p:sp>
        <p:nvSpPr>
          <p:cNvPr id="322" name="Google Shape;322;p46"/>
          <p:cNvSpPr txBox="1"/>
          <p:nvPr/>
        </p:nvSpPr>
        <p:spPr>
          <a:xfrm>
            <a:off x="3090000" y="1978100"/>
            <a:ext cx="3739200" cy="13572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pPr>
            <a:r>
              <a:rPr lang="en" sz="2400">
                <a:solidFill>
                  <a:srgbClr val="ED7D31"/>
                </a:solidFill>
              </a:rPr>
              <a:t>SELECT</a:t>
            </a:r>
            <a:r>
              <a:rPr lang="en" sz="2400">
                <a:solidFill>
                  <a:schemeClr val="dk1"/>
                </a:solidFill>
              </a:rPr>
              <a:t> </a:t>
            </a:r>
            <a:r>
              <a:rPr lang="en" sz="2400">
                <a:solidFill>
                  <a:srgbClr val="FF5050"/>
                </a:solidFill>
              </a:rPr>
              <a:t>DISTINCT</a:t>
            </a:r>
            <a:r>
              <a:rPr lang="en" sz="2400">
                <a:solidFill>
                  <a:schemeClr val="dk1"/>
                </a:solidFill>
              </a:rPr>
              <a:t> Category</a:t>
            </a:r>
            <a:endParaRPr sz="2400">
              <a:solidFill>
                <a:schemeClr val="dk1"/>
              </a:solidFill>
            </a:endParaRPr>
          </a:p>
          <a:p>
            <a:pPr>
              <a:lnSpc>
                <a:spcPct val="115000"/>
              </a:lnSpc>
            </a:pPr>
            <a:r>
              <a:rPr lang="en" sz="2400">
                <a:solidFill>
                  <a:srgbClr val="ED7D31"/>
                </a:solidFill>
              </a:rPr>
              <a:t>FROM</a:t>
            </a:r>
            <a:r>
              <a:rPr lang="en" sz="2400">
                <a:solidFill>
                  <a:schemeClr val="dk1"/>
                </a:solidFill>
              </a:rPr>
              <a:t>   Product</a:t>
            </a:r>
            <a:endParaRPr sz="2400">
              <a:solidFill>
                <a:schemeClr val="dk1"/>
              </a:solidFill>
            </a:endParaRPr>
          </a:p>
        </p:txBody>
      </p:sp>
      <p:graphicFrame>
        <p:nvGraphicFramePr>
          <p:cNvPr id="323" name="Google Shape;323;p46"/>
          <p:cNvGraphicFramePr/>
          <p:nvPr/>
        </p:nvGraphicFramePr>
        <p:xfrm>
          <a:off x="8280834" y="1102301"/>
          <a:ext cx="2123900" cy="2101136"/>
        </p:xfrm>
        <a:graphic>
          <a:graphicData uri="http://schemas.openxmlformats.org/drawingml/2006/table">
            <a:tbl>
              <a:tblPr>
                <a:noFill/>
              </a:tblPr>
              <a:tblGrid>
                <a:gridCol w="2123900">
                  <a:extLst>
                    <a:ext uri="{9D8B030D-6E8A-4147-A177-3AD203B41FA5}">
                      <a16:colId xmlns:a16="http://schemas.microsoft.com/office/drawing/2014/main" val="20000"/>
                    </a:ext>
                  </a:extLst>
                </a:gridCol>
              </a:tblGrid>
              <a:tr h="501695">
                <a:tc>
                  <a:txBody>
                    <a:bodyPr/>
                    <a:lstStyle/>
                    <a:p>
                      <a:pPr marL="0" lvl="0" indent="0" algn="ctr" rtl="0">
                        <a:lnSpc>
                          <a:spcPct val="115000"/>
                        </a:lnSpc>
                        <a:spcBef>
                          <a:spcPts val="600"/>
                        </a:spcBef>
                        <a:spcAft>
                          <a:spcPts val="0"/>
                        </a:spcAft>
                        <a:buNone/>
                      </a:pPr>
                      <a:r>
                        <a:rPr lang="en" sz="1600">
                          <a:solidFill>
                            <a:srgbClr val="ED7D31"/>
                          </a:solidFill>
                          <a:latin typeface="Times New Roman"/>
                          <a:ea typeface="Times New Roman"/>
                          <a:cs typeface="Times New Roman"/>
                          <a:sym typeface="Times New Roman"/>
                        </a:rPr>
                        <a:t>Category</a:t>
                      </a:r>
                      <a:endParaRPr sz="1600">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533133">
                <a:tc>
                  <a:txBody>
                    <a:bodyPr/>
                    <a:lstStyle/>
                    <a:p>
                      <a:pPr marL="0" lvl="0" indent="0" algn="ctr" rtl="0">
                        <a:lnSpc>
                          <a:spcPct val="115000"/>
                        </a:lnSpc>
                        <a:spcBef>
                          <a:spcPts val="600"/>
                        </a:spcBef>
                        <a:spcAft>
                          <a:spcPts val="0"/>
                        </a:spcAft>
                        <a:buNone/>
                      </a:pPr>
                      <a:r>
                        <a:rPr lang="en" sz="1600">
                          <a:latin typeface="Times New Roman"/>
                          <a:ea typeface="Times New Roman"/>
                          <a:cs typeface="Times New Roman"/>
                          <a:sym typeface="Times New Roman"/>
                        </a:rPr>
                        <a:t>Gadgets</a:t>
                      </a:r>
                      <a:endParaRPr sz="16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533133">
                <a:tc>
                  <a:txBody>
                    <a:bodyPr/>
                    <a:lstStyle/>
                    <a:p>
                      <a:pPr marL="0" lvl="0" indent="0" algn="ctr" rtl="0">
                        <a:lnSpc>
                          <a:spcPct val="115000"/>
                        </a:lnSpc>
                        <a:spcBef>
                          <a:spcPts val="600"/>
                        </a:spcBef>
                        <a:spcAft>
                          <a:spcPts val="0"/>
                        </a:spcAft>
                        <a:buNone/>
                      </a:pPr>
                      <a:r>
                        <a:rPr lang="en" sz="1600">
                          <a:latin typeface="Times New Roman"/>
                          <a:ea typeface="Times New Roman"/>
                          <a:cs typeface="Times New Roman"/>
                          <a:sym typeface="Times New Roman"/>
                        </a:rPr>
                        <a:t>Photography</a:t>
                      </a:r>
                      <a:endParaRPr sz="16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533133">
                <a:tc>
                  <a:txBody>
                    <a:bodyPr/>
                    <a:lstStyle/>
                    <a:p>
                      <a:pPr marL="0" lvl="0" indent="0" algn="ctr" rtl="0">
                        <a:lnSpc>
                          <a:spcPct val="115000"/>
                        </a:lnSpc>
                        <a:spcBef>
                          <a:spcPts val="600"/>
                        </a:spcBef>
                        <a:spcAft>
                          <a:spcPts val="0"/>
                        </a:spcAft>
                        <a:buNone/>
                      </a:pPr>
                      <a:r>
                        <a:rPr lang="en" sz="1600">
                          <a:latin typeface="Times New Roman"/>
                          <a:ea typeface="Times New Roman"/>
                          <a:cs typeface="Times New Roman"/>
                          <a:sym typeface="Times New Roman"/>
                        </a:rPr>
                        <a:t>Household</a:t>
                      </a:r>
                      <a:endParaRPr sz="16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graphicFrame>
        <p:nvGraphicFramePr>
          <p:cNvPr id="324" name="Google Shape;324;p46"/>
          <p:cNvGraphicFramePr/>
          <p:nvPr/>
        </p:nvGraphicFramePr>
        <p:xfrm>
          <a:off x="8280834" y="3745967"/>
          <a:ext cx="2123900" cy="2665665"/>
        </p:xfrm>
        <a:graphic>
          <a:graphicData uri="http://schemas.openxmlformats.org/drawingml/2006/table">
            <a:tbl>
              <a:tblPr>
                <a:noFill/>
              </a:tblPr>
              <a:tblGrid>
                <a:gridCol w="2123900">
                  <a:extLst>
                    <a:ext uri="{9D8B030D-6E8A-4147-A177-3AD203B41FA5}">
                      <a16:colId xmlns:a16="http://schemas.microsoft.com/office/drawing/2014/main" val="20000"/>
                    </a:ext>
                  </a:extLst>
                </a:gridCol>
              </a:tblGrid>
              <a:tr h="533133">
                <a:tc>
                  <a:txBody>
                    <a:bodyPr/>
                    <a:lstStyle/>
                    <a:p>
                      <a:pPr marL="0" lvl="0" indent="0" algn="ctr" rtl="0">
                        <a:lnSpc>
                          <a:spcPct val="115000"/>
                        </a:lnSpc>
                        <a:spcBef>
                          <a:spcPts val="600"/>
                        </a:spcBef>
                        <a:spcAft>
                          <a:spcPts val="0"/>
                        </a:spcAft>
                        <a:buNone/>
                      </a:pPr>
                      <a:r>
                        <a:rPr lang="en" sz="1600">
                          <a:solidFill>
                            <a:srgbClr val="ED7D31"/>
                          </a:solidFill>
                          <a:latin typeface="Times New Roman"/>
                          <a:ea typeface="Times New Roman"/>
                          <a:cs typeface="Times New Roman"/>
                          <a:sym typeface="Times New Roman"/>
                        </a:rPr>
                        <a:t>Category</a:t>
                      </a:r>
                      <a:endParaRPr sz="1600">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533133">
                <a:tc>
                  <a:txBody>
                    <a:bodyPr/>
                    <a:lstStyle/>
                    <a:p>
                      <a:pPr marL="0" lvl="0" indent="0" algn="ctr" rtl="0">
                        <a:lnSpc>
                          <a:spcPct val="115000"/>
                        </a:lnSpc>
                        <a:spcBef>
                          <a:spcPts val="600"/>
                        </a:spcBef>
                        <a:spcAft>
                          <a:spcPts val="0"/>
                        </a:spcAft>
                        <a:buNone/>
                      </a:pPr>
                      <a:r>
                        <a:rPr lang="en" sz="1600">
                          <a:latin typeface="Times New Roman"/>
                          <a:ea typeface="Times New Roman"/>
                          <a:cs typeface="Times New Roman"/>
                          <a:sym typeface="Times New Roman"/>
                        </a:rPr>
                        <a:t>Gadgets</a:t>
                      </a:r>
                      <a:endParaRPr sz="16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533133">
                <a:tc>
                  <a:txBody>
                    <a:bodyPr/>
                    <a:lstStyle/>
                    <a:p>
                      <a:pPr marL="0" lvl="0" indent="0" algn="ctr" rtl="0">
                        <a:lnSpc>
                          <a:spcPct val="115000"/>
                        </a:lnSpc>
                        <a:spcBef>
                          <a:spcPts val="6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Gadgets</a:t>
                      </a:r>
                      <a:endParaRPr sz="16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533133">
                <a:tc>
                  <a:txBody>
                    <a:bodyPr/>
                    <a:lstStyle/>
                    <a:p>
                      <a:pPr marL="0" lvl="0" indent="0" algn="ctr" rtl="0">
                        <a:lnSpc>
                          <a:spcPct val="115000"/>
                        </a:lnSpc>
                        <a:spcBef>
                          <a:spcPts val="6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Photography</a:t>
                      </a:r>
                      <a:endParaRPr sz="1600">
                        <a:solidFill>
                          <a:schemeClr val="dk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r h="533133">
                <a:tc>
                  <a:txBody>
                    <a:bodyPr/>
                    <a:lstStyle/>
                    <a:p>
                      <a:pPr marL="0" lvl="0" indent="0" algn="ctr" rtl="0">
                        <a:lnSpc>
                          <a:spcPct val="115000"/>
                        </a:lnSpc>
                        <a:spcBef>
                          <a:spcPts val="600"/>
                        </a:spcBef>
                        <a:spcAft>
                          <a:spcPts val="0"/>
                        </a:spcAft>
                        <a:buNone/>
                      </a:pPr>
                      <a:r>
                        <a:rPr lang="en" sz="1600">
                          <a:latin typeface="Times New Roman"/>
                          <a:ea typeface="Times New Roman"/>
                          <a:cs typeface="Times New Roman"/>
                          <a:sym typeface="Times New Roman"/>
                        </a:rPr>
                        <a:t>Household</a:t>
                      </a:r>
                      <a:endParaRPr sz="16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bl>
          </a:graphicData>
        </a:graphic>
      </p:graphicFrame>
      <p:sp>
        <p:nvSpPr>
          <p:cNvPr id="325" name="Google Shape;325;p46"/>
          <p:cNvSpPr txBox="1"/>
          <p:nvPr/>
        </p:nvSpPr>
        <p:spPr>
          <a:xfrm>
            <a:off x="3090033" y="3943133"/>
            <a:ext cx="3739200" cy="607600"/>
          </a:xfrm>
          <a:prstGeom prst="rect">
            <a:avLst/>
          </a:prstGeom>
          <a:solidFill>
            <a:srgbClr val="FFF2CC"/>
          </a:solidFill>
          <a:ln>
            <a:noFill/>
          </a:ln>
        </p:spPr>
        <p:txBody>
          <a:bodyPr spcFirstLastPara="1" wrap="square" lIns="121900" tIns="121900" rIns="121900" bIns="121900" anchor="ctr" anchorCtr="0">
            <a:noAutofit/>
          </a:bodyPr>
          <a:lstStyle/>
          <a:p>
            <a:pPr>
              <a:lnSpc>
                <a:spcPct val="115000"/>
              </a:lnSpc>
            </a:pPr>
            <a:r>
              <a:rPr lang="en" sz="2133" b="1">
                <a:solidFill>
                  <a:schemeClr val="dk1"/>
                </a:solidFill>
              </a:rPr>
              <a:t>Versus</a:t>
            </a:r>
            <a:endParaRPr sz="2133" b="1">
              <a:solidFill>
                <a:schemeClr val="dk1"/>
              </a:solidFill>
            </a:endParaRPr>
          </a:p>
        </p:txBody>
      </p:sp>
      <p:sp>
        <p:nvSpPr>
          <p:cNvPr id="326" name="Google Shape;326;p46"/>
          <p:cNvSpPr txBox="1"/>
          <p:nvPr/>
        </p:nvSpPr>
        <p:spPr>
          <a:xfrm>
            <a:off x="3090033" y="5158567"/>
            <a:ext cx="3739200" cy="913200"/>
          </a:xfrm>
          <a:prstGeom prst="rect">
            <a:avLst/>
          </a:prstGeom>
          <a:solidFill>
            <a:srgbClr val="C9DAF8"/>
          </a:solidFill>
          <a:ln>
            <a:noFill/>
          </a:ln>
        </p:spPr>
        <p:txBody>
          <a:bodyPr spcFirstLastPara="1" wrap="square" lIns="121900" tIns="121900" rIns="121900" bIns="121900" anchor="ctr" anchorCtr="0">
            <a:noAutofit/>
          </a:bodyPr>
          <a:lstStyle/>
          <a:p>
            <a:pPr>
              <a:lnSpc>
                <a:spcPct val="115000"/>
              </a:lnSpc>
            </a:pPr>
            <a:r>
              <a:rPr lang="en" sz="2400">
                <a:solidFill>
                  <a:srgbClr val="ED7D31"/>
                </a:solidFill>
              </a:rPr>
              <a:t>SELECT</a:t>
            </a:r>
            <a:r>
              <a:rPr lang="en" sz="2400">
                <a:solidFill>
                  <a:schemeClr val="dk1"/>
                </a:solidFill>
              </a:rPr>
              <a:t> Category</a:t>
            </a:r>
            <a:endParaRPr sz="2400">
              <a:solidFill>
                <a:schemeClr val="dk1"/>
              </a:solidFill>
            </a:endParaRPr>
          </a:p>
          <a:p>
            <a:pPr>
              <a:lnSpc>
                <a:spcPct val="115000"/>
              </a:lnSpc>
            </a:pPr>
            <a:r>
              <a:rPr lang="en" sz="2400">
                <a:solidFill>
                  <a:srgbClr val="ED7D31"/>
                </a:solidFill>
              </a:rPr>
              <a:t>FROM</a:t>
            </a:r>
            <a:r>
              <a:rPr lang="en" sz="2400">
                <a:solidFill>
                  <a:schemeClr val="dk1"/>
                </a:solidFill>
              </a:rPr>
              <a:t>   Product</a:t>
            </a:r>
            <a:endParaRPr sz="2400">
              <a:solidFill>
                <a:schemeClr val="dk1"/>
              </a:solidFill>
            </a:endParaRPr>
          </a:p>
        </p:txBody>
      </p:sp>
      <p:sp>
        <p:nvSpPr>
          <p:cNvPr id="327" name="Google Shape;327;p46"/>
          <p:cNvSpPr/>
          <p:nvPr/>
        </p:nvSpPr>
        <p:spPr>
          <a:xfrm>
            <a:off x="7066800" y="2443500"/>
            <a:ext cx="572400" cy="426400"/>
          </a:xfrm>
          <a:prstGeom prst="right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 name="Google Shape;328;p46"/>
          <p:cNvSpPr/>
          <p:nvPr/>
        </p:nvSpPr>
        <p:spPr>
          <a:xfrm>
            <a:off x="7066800" y="5401967"/>
            <a:ext cx="572400" cy="426400"/>
          </a:xfrm>
          <a:prstGeom prst="right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ctrTitle" idx="4294967295"/>
          </p:nvPr>
        </p:nvSpPr>
        <p:spPr>
          <a:xfrm>
            <a:off x="3260367" y="282333"/>
            <a:ext cx="84960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ORDER</a:t>
            </a:r>
            <a:r>
              <a:rPr lang="en" sz="4000">
                <a:solidFill>
                  <a:schemeClr val="dk1"/>
                </a:solidFill>
              </a:rPr>
              <a:t> </a:t>
            </a:r>
            <a:r>
              <a:rPr lang="en" sz="4000">
                <a:solidFill>
                  <a:srgbClr val="666666"/>
                </a:solidFill>
              </a:rPr>
              <a:t>BY: Sorting the Results</a:t>
            </a:r>
            <a:endParaRPr sz="4000">
              <a:solidFill>
                <a:srgbClr val="666666"/>
              </a:solidFill>
            </a:endParaRPr>
          </a:p>
        </p:txBody>
      </p:sp>
      <p:pic>
        <p:nvPicPr>
          <p:cNvPr id="334" name="Google Shape;334;p47"/>
          <p:cNvPicPr preferRelativeResize="0"/>
          <p:nvPr/>
        </p:nvPicPr>
        <p:blipFill rotWithShape="1">
          <a:blip r:embed="rId3">
            <a:alphaModFix/>
          </a:blip>
          <a:srcRect l="29716" r="29716"/>
          <a:stretch/>
        </p:blipFill>
        <p:spPr>
          <a:xfrm>
            <a:off x="1" y="0"/>
            <a:ext cx="2782167" cy="6858000"/>
          </a:xfrm>
          <a:prstGeom prst="rect">
            <a:avLst/>
          </a:prstGeom>
          <a:noFill/>
          <a:ln>
            <a:noFill/>
          </a:ln>
        </p:spPr>
      </p:pic>
      <p:sp>
        <p:nvSpPr>
          <p:cNvPr id="335" name="Google Shape;335;p47"/>
          <p:cNvSpPr txBox="1"/>
          <p:nvPr/>
        </p:nvSpPr>
        <p:spPr>
          <a:xfrm>
            <a:off x="3345067" y="1684033"/>
            <a:ext cx="8137200" cy="1670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endParaRPr sz="2400">
              <a:solidFill>
                <a:srgbClr val="ED7D31"/>
              </a:solidFill>
            </a:endParaRPr>
          </a:p>
          <a:p>
            <a:pPr>
              <a:lnSpc>
                <a:spcPct val="115000"/>
              </a:lnSpc>
              <a:buClr>
                <a:schemeClr val="dk1"/>
              </a:buClr>
              <a:buSzPts val="1100"/>
            </a:pPr>
            <a:r>
              <a:rPr lang="en" sz="2400">
                <a:solidFill>
                  <a:srgbClr val="ED7D31"/>
                </a:solidFill>
              </a:rPr>
              <a:t>SELECT</a:t>
            </a:r>
            <a:r>
              <a:rPr lang="en" sz="2400">
                <a:solidFill>
                  <a:schemeClr val="dk1"/>
                </a:solidFill>
              </a:rPr>
              <a:t>       PName, Price, Manufacturer</a:t>
            </a:r>
            <a:endParaRPr sz="2400">
              <a:solidFill>
                <a:schemeClr val="dk1"/>
              </a:solidFill>
            </a:endParaRPr>
          </a:p>
          <a:p>
            <a:pPr>
              <a:lnSpc>
                <a:spcPct val="115000"/>
              </a:lnSpc>
              <a:buClr>
                <a:schemeClr val="dk1"/>
              </a:buClr>
              <a:buSzPts val="1100"/>
            </a:pPr>
            <a:r>
              <a:rPr lang="en" sz="2400">
                <a:solidFill>
                  <a:srgbClr val="ED7D31"/>
                </a:solidFill>
              </a:rPr>
              <a:t>FROM</a:t>
            </a:r>
            <a:r>
              <a:rPr lang="en" sz="2400">
                <a:solidFill>
                  <a:schemeClr val="dk1"/>
                </a:solidFill>
              </a:rPr>
              <a:t>          Product</a:t>
            </a:r>
            <a:endParaRPr sz="2400">
              <a:solidFill>
                <a:schemeClr val="dk1"/>
              </a:solidFill>
            </a:endParaRPr>
          </a:p>
          <a:p>
            <a:pPr>
              <a:lnSpc>
                <a:spcPct val="115000"/>
              </a:lnSpc>
              <a:buClr>
                <a:schemeClr val="dk1"/>
              </a:buClr>
              <a:buSzPts val="1100"/>
            </a:pPr>
            <a:r>
              <a:rPr lang="en" sz="2400">
                <a:solidFill>
                  <a:srgbClr val="ED7D31"/>
                </a:solidFill>
              </a:rPr>
              <a:t>WHERE</a:t>
            </a:r>
            <a:r>
              <a:rPr lang="en" sz="2400">
                <a:solidFill>
                  <a:schemeClr val="dk1"/>
                </a:solidFill>
              </a:rPr>
              <a:t>       Category=‘gizmo’ AND Price &gt; 50</a:t>
            </a:r>
            <a:endParaRPr sz="2400">
              <a:solidFill>
                <a:schemeClr val="dk1"/>
              </a:solidFill>
            </a:endParaRPr>
          </a:p>
          <a:p>
            <a:pPr>
              <a:lnSpc>
                <a:spcPct val="115000"/>
              </a:lnSpc>
              <a:buClr>
                <a:schemeClr val="dk1"/>
              </a:buClr>
              <a:buSzPts val="1100"/>
            </a:pPr>
            <a:r>
              <a:rPr lang="en" sz="2400">
                <a:solidFill>
                  <a:srgbClr val="FF5050"/>
                </a:solidFill>
              </a:rPr>
              <a:t>ORDER BY </a:t>
            </a:r>
            <a:r>
              <a:rPr lang="en" sz="2400">
                <a:solidFill>
                  <a:schemeClr val="dk1"/>
                </a:solidFill>
              </a:rPr>
              <a:t> Price, PName</a:t>
            </a:r>
            <a:endParaRPr sz="2400">
              <a:solidFill>
                <a:schemeClr val="dk1"/>
              </a:solidFill>
            </a:endParaRPr>
          </a:p>
          <a:p>
            <a:endParaRPr sz="2400">
              <a:solidFill>
                <a:srgbClr val="ED7D31"/>
              </a:solidFill>
            </a:endParaRPr>
          </a:p>
        </p:txBody>
      </p:sp>
      <p:sp>
        <p:nvSpPr>
          <p:cNvPr id="336" name="Google Shape;336;p47"/>
          <p:cNvSpPr/>
          <p:nvPr/>
        </p:nvSpPr>
        <p:spPr>
          <a:xfrm>
            <a:off x="3345067" y="4175833"/>
            <a:ext cx="3645600" cy="2042000"/>
          </a:xfrm>
          <a:prstGeom prst="roundRect">
            <a:avLst>
              <a:gd name="adj" fmla="val 16667"/>
            </a:avLst>
          </a:prstGeom>
          <a:solidFill>
            <a:srgbClr val="FCE5CD"/>
          </a:solidFill>
          <a:ln>
            <a:noFill/>
          </a:ln>
        </p:spPr>
        <p:txBody>
          <a:bodyPr spcFirstLastPara="1" wrap="square" lIns="121900" tIns="121900" rIns="121900" bIns="121900" anchor="ctr" anchorCtr="0">
            <a:noAutofit/>
          </a:bodyPr>
          <a:lstStyle/>
          <a:p>
            <a:pPr>
              <a:lnSpc>
                <a:spcPct val="115000"/>
              </a:lnSpc>
            </a:pPr>
            <a:endParaRPr sz="2400">
              <a:solidFill>
                <a:schemeClr val="dk1"/>
              </a:solidFill>
            </a:endParaRPr>
          </a:p>
          <a:p>
            <a:pPr>
              <a:lnSpc>
                <a:spcPct val="115000"/>
              </a:lnSpc>
            </a:pPr>
            <a:r>
              <a:rPr lang="en" sz="2400">
                <a:solidFill>
                  <a:schemeClr val="dk1"/>
                </a:solidFill>
              </a:rPr>
              <a:t>Ties are broken by the second attribute on the ORDER BY list, etc.</a:t>
            </a:r>
            <a:endParaRPr sz="2400">
              <a:solidFill>
                <a:schemeClr val="dk1"/>
              </a:solidFill>
            </a:endParaRPr>
          </a:p>
          <a:p>
            <a:pPr>
              <a:lnSpc>
                <a:spcPct val="115000"/>
              </a:lnSpc>
            </a:pPr>
            <a:endParaRPr sz="2400">
              <a:solidFill>
                <a:schemeClr val="dk1"/>
              </a:solidFill>
            </a:endParaRPr>
          </a:p>
        </p:txBody>
      </p:sp>
      <p:sp>
        <p:nvSpPr>
          <p:cNvPr id="337" name="Google Shape;337;p47"/>
          <p:cNvSpPr/>
          <p:nvPr/>
        </p:nvSpPr>
        <p:spPr>
          <a:xfrm>
            <a:off x="7836500" y="4175833"/>
            <a:ext cx="3645600" cy="2042000"/>
          </a:xfrm>
          <a:prstGeom prst="roundRect">
            <a:avLst>
              <a:gd name="adj" fmla="val 16667"/>
            </a:avLst>
          </a:prstGeom>
          <a:solidFill>
            <a:srgbClr val="FCE5CD"/>
          </a:solid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Ordering is ascending, unless you specify the DESC keyword.</a:t>
            </a:r>
            <a:endParaRPr sz="2400">
              <a:solidFill>
                <a:schemeClr val="dk1"/>
              </a:solidFill>
            </a:endParaRPr>
          </a:p>
          <a:p>
            <a:pPr>
              <a:lnSpc>
                <a:spcPct val="115000"/>
              </a:lnSpc>
            </a:pP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2"/>
          <p:cNvSpPr txBox="1">
            <a:spLocks noGrp="1"/>
          </p:cNvSpPr>
          <p:nvPr>
            <p:ph type="ctrTitle"/>
          </p:nvPr>
        </p:nvSpPr>
        <p:spPr>
          <a:xfrm>
            <a:off x="3747467" y="3090933"/>
            <a:ext cx="7812800" cy="1920000"/>
          </a:xfrm>
          <a:prstGeom prst="rect">
            <a:avLst/>
          </a:prstGeom>
        </p:spPr>
        <p:txBody>
          <a:bodyPr spcFirstLastPara="1" vert="horz" wrap="square" lIns="121900" tIns="121900" rIns="121900" bIns="121900" rtlCol="0" anchor="b" anchorCtr="0">
            <a:noAutofit/>
          </a:bodyPr>
          <a:lstStyle/>
          <a:p>
            <a:br>
              <a:rPr lang="en" sz="4800">
                <a:latin typeface="Arial"/>
                <a:ea typeface="Arial"/>
                <a:cs typeface="Arial"/>
                <a:sym typeface="Arial"/>
              </a:rPr>
            </a:br>
            <a:r>
              <a:rPr lang="en" sz="4800">
                <a:latin typeface="Arial"/>
                <a:ea typeface="Arial"/>
                <a:cs typeface="Arial"/>
                <a:sym typeface="Arial"/>
              </a:rPr>
              <a:t>SQL Part II</a:t>
            </a:r>
            <a:br>
              <a:rPr lang="en" sz="4800">
                <a:latin typeface="Arial"/>
                <a:ea typeface="Arial"/>
                <a:cs typeface="Arial"/>
                <a:sym typeface="Arial"/>
              </a:rPr>
            </a:br>
            <a:r>
              <a:rPr lang="en" sz="4800">
                <a:latin typeface="Arial"/>
                <a:ea typeface="Arial"/>
                <a:cs typeface="Arial"/>
                <a:sym typeface="Arial"/>
              </a:rPr>
              <a:t>JOIN, Aggregate Functions, Group By and  HAVING</a:t>
            </a:r>
            <a:endParaRPr sz="4800" dirty="0">
              <a:latin typeface="Arial"/>
              <a:ea typeface="Arial"/>
              <a:cs typeface="Arial"/>
              <a:sym typeface="Arial"/>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4"/>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Preview</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3200">
                <a:solidFill>
                  <a:schemeClr val="lt1"/>
                </a:solidFill>
                <a:latin typeface="Montserrat"/>
                <a:ea typeface="Montserrat"/>
                <a:cs typeface="Montserrat"/>
                <a:sym typeface="Montserrat"/>
              </a:rPr>
              <a:t>SQL queries </a:t>
            </a:r>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142" name="Google Shape;142;p34"/>
          <p:cNvSpPr txBox="1"/>
          <p:nvPr/>
        </p:nvSpPr>
        <p:spPr>
          <a:xfrm>
            <a:off x="3179500" y="741500"/>
            <a:ext cx="8668800" cy="5617200"/>
          </a:xfrm>
          <a:prstGeom prst="rect">
            <a:avLst/>
          </a:prstGeom>
          <a:noFill/>
          <a:ln>
            <a:noFill/>
          </a:ln>
        </p:spPr>
        <p:txBody>
          <a:bodyPr spcFirstLastPara="1" wrap="square" lIns="121900" tIns="121900" rIns="121900" bIns="121900" anchor="ctr" anchorCtr="0">
            <a:noAutofit/>
          </a:bodyPr>
          <a:lstStyle/>
          <a:p>
            <a:endParaRPr sz="2400"/>
          </a:p>
          <a:p>
            <a:endParaRPr sz="2400"/>
          </a:p>
          <a:p>
            <a:endParaRPr sz="2400"/>
          </a:p>
          <a:p>
            <a:endParaRPr sz="2400"/>
          </a:p>
          <a:p>
            <a:endParaRPr sz="2400"/>
          </a:p>
          <a:p>
            <a:endParaRPr sz="2400"/>
          </a:p>
          <a:p>
            <a:endParaRPr sz="2400"/>
          </a:p>
          <a:p>
            <a:endParaRPr sz="2400"/>
          </a:p>
          <a:p>
            <a:endParaRPr sz="2400"/>
          </a:p>
          <a:p>
            <a:endParaRPr sz="2400"/>
          </a:p>
        </p:txBody>
      </p:sp>
      <p:sp>
        <p:nvSpPr>
          <p:cNvPr id="143" name="Google Shape;143;p34"/>
          <p:cNvSpPr/>
          <p:nvPr/>
        </p:nvSpPr>
        <p:spPr>
          <a:xfrm>
            <a:off x="7350333" y="5450433"/>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44;p34"/>
          <p:cNvSpPr/>
          <p:nvPr/>
        </p:nvSpPr>
        <p:spPr>
          <a:xfrm>
            <a:off x="6552467" y="6586400"/>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45" name="Google Shape;145;p34"/>
          <p:cNvPicPr preferRelativeResize="0"/>
          <p:nvPr/>
        </p:nvPicPr>
        <p:blipFill>
          <a:blip r:embed="rId4">
            <a:alphaModFix/>
          </a:blip>
          <a:stretch>
            <a:fillRect/>
          </a:stretch>
        </p:blipFill>
        <p:spPr>
          <a:xfrm>
            <a:off x="2722397" y="0"/>
            <a:ext cx="9997539" cy="6858000"/>
          </a:xfrm>
          <a:prstGeom prst="rect">
            <a:avLst/>
          </a:prstGeom>
          <a:noFill/>
          <a:ln>
            <a:noFill/>
          </a:ln>
        </p:spPr>
      </p:pic>
      <p:sp>
        <p:nvSpPr>
          <p:cNvPr id="146" name="Google Shape;146;p34"/>
          <p:cNvSpPr txBox="1"/>
          <p:nvPr/>
        </p:nvSpPr>
        <p:spPr>
          <a:xfrm>
            <a:off x="-39267" y="5502933"/>
            <a:ext cx="2762000" cy="385200"/>
          </a:xfrm>
          <a:prstGeom prst="rect">
            <a:avLst/>
          </a:prstGeom>
          <a:noFill/>
          <a:ln>
            <a:noFill/>
          </a:ln>
        </p:spPr>
        <p:txBody>
          <a:bodyPr spcFirstLastPara="1" wrap="square" lIns="121900" tIns="121900" rIns="121900" bIns="121900" anchor="t" anchorCtr="0">
            <a:noAutofit/>
          </a:bodyPr>
          <a:lstStyle/>
          <a:p>
            <a:r>
              <a:rPr lang="en" sz="1467" u="sng">
                <a:solidFill>
                  <a:srgbClr val="FFFFFF"/>
                </a:solidFill>
                <a:hlinkClick r:id="rId5">
                  <a:extLst>
                    <a:ext uri="{A12FA001-AC4F-418D-AE19-62706E023703}">
                      <ahyp:hlinkClr xmlns:ahyp="http://schemas.microsoft.com/office/drawing/2018/hyperlinkcolor" val="tx"/>
                    </a:ext>
                  </a:extLst>
                </a:hlinkClick>
              </a:rPr>
              <a:t>sqltutorial.org/sql-cheat-sheet</a:t>
            </a:r>
            <a:endParaRPr sz="2400">
              <a:solidFill>
                <a:srgbClr val="FFFFFF"/>
              </a:solidFill>
            </a:endParaRPr>
          </a:p>
        </p:txBody>
      </p:sp>
      <p:pic>
        <p:nvPicPr>
          <p:cNvPr id="147" name="Google Shape;147;p34"/>
          <p:cNvPicPr preferRelativeResize="0"/>
          <p:nvPr/>
        </p:nvPicPr>
        <p:blipFill>
          <a:blip r:embed="rId6">
            <a:alphaModFix/>
          </a:blip>
          <a:stretch>
            <a:fillRect/>
          </a:stretch>
        </p:blipFill>
        <p:spPr>
          <a:xfrm>
            <a:off x="5449067" y="684333"/>
            <a:ext cx="458200" cy="458200"/>
          </a:xfrm>
          <a:prstGeom prst="rect">
            <a:avLst/>
          </a:prstGeom>
          <a:noFill/>
          <a:ln>
            <a:noFill/>
          </a:ln>
        </p:spPr>
      </p:pic>
      <p:sp>
        <p:nvSpPr>
          <p:cNvPr id="148" name="Google Shape;148;p34"/>
          <p:cNvSpPr/>
          <p:nvPr/>
        </p:nvSpPr>
        <p:spPr>
          <a:xfrm>
            <a:off x="6253167" y="582733"/>
            <a:ext cx="2936000" cy="59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9" name="Google Shape;149;p34"/>
          <p:cNvSpPr/>
          <p:nvPr/>
        </p:nvSpPr>
        <p:spPr>
          <a:xfrm>
            <a:off x="2904700" y="4779400"/>
            <a:ext cx="2936000" cy="1906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34"/>
          <p:cNvSpPr/>
          <p:nvPr/>
        </p:nvSpPr>
        <p:spPr>
          <a:xfrm>
            <a:off x="2904700" y="545967"/>
            <a:ext cx="2851600" cy="27000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6"/>
          <p:cNvSpPr txBox="1">
            <a:spLocks noGrp="1"/>
          </p:cNvSpPr>
          <p:nvPr>
            <p:ph type="ctrTitle" idx="4294967295"/>
          </p:nvPr>
        </p:nvSpPr>
        <p:spPr>
          <a:xfrm>
            <a:off x="3002000" y="233800"/>
            <a:ext cx="7162800" cy="1048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Reminder on schemas</a:t>
            </a:r>
            <a:endParaRPr sz="4000">
              <a:solidFill>
                <a:srgbClr val="666666"/>
              </a:solidFill>
            </a:endParaRPr>
          </a:p>
        </p:txBody>
      </p:sp>
      <p:sp>
        <p:nvSpPr>
          <p:cNvPr id="162" name="Google Shape;162;p36"/>
          <p:cNvSpPr txBox="1"/>
          <p:nvPr/>
        </p:nvSpPr>
        <p:spPr>
          <a:xfrm>
            <a:off x="3109300" y="1394333"/>
            <a:ext cx="5611600" cy="835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1600">
              <a:solidFill>
                <a:srgbClr val="ED7D31"/>
              </a:solidFill>
            </a:endParaRPr>
          </a:p>
          <a:p>
            <a:pPr>
              <a:lnSpc>
                <a:spcPct val="150000"/>
              </a:lnSpc>
            </a:pPr>
            <a:r>
              <a:rPr lang="en" sz="1600">
                <a:solidFill>
                  <a:srgbClr val="ED7D31"/>
                </a:solidFill>
              </a:rPr>
              <a:t>Product(</a:t>
            </a:r>
            <a:r>
              <a:rPr lang="en" sz="1600" u="sng">
                <a:solidFill>
                  <a:srgbClr val="ED7D31"/>
                </a:solidFill>
              </a:rPr>
              <a:t>PName</a:t>
            </a:r>
            <a:r>
              <a:rPr lang="en" sz="1600">
                <a:solidFill>
                  <a:srgbClr val="ED7D31"/>
                </a:solidFill>
              </a:rPr>
              <a:t>, Price, Category, Manufacturer)</a:t>
            </a:r>
            <a:endParaRPr sz="1600">
              <a:solidFill>
                <a:srgbClr val="ED7D31"/>
              </a:solidFill>
            </a:endParaRPr>
          </a:p>
          <a:p>
            <a:pPr>
              <a:lnSpc>
                <a:spcPct val="150000"/>
              </a:lnSpc>
            </a:pPr>
            <a:r>
              <a:rPr lang="en" sz="1600">
                <a:solidFill>
                  <a:srgbClr val="ED7D31"/>
                </a:solidFill>
              </a:rPr>
              <a:t>Company(</a:t>
            </a:r>
            <a:r>
              <a:rPr lang="en" sz="1600" u="sng">
                <a:solidFill>
                  <a:srgbClr val="ED7D31"/>
                </a:solidFill>
              </a:rPr>
              <a:t>CName</a:t>
            </a:r>
            <a:r>
              <a:rPr lang="en" sz="1600">
                <a:solidFill>
                  <a:srgbClr val="ED7D31"/>
                </a:solidFill>
              </a:rPr>
              <a:t>, StockPrice, Country)</a:t>
            </a:r>
            <a:endParaRPr sz="1600">
              <a:solidFill>
                <a:srgbClr val="ED7D31"/>
              </a:solidFill>
            </a:endParaRPr>
          </a:p>
          <a:p>
            <a:endParaRPr sz="1600">
              <a:solidFill>
                <a:srgbClr val="ED7D31"/>
              </a:solidFill>
            </a:endParaRPr>
          </a:p>
        </p:txBody>
      </p:sp>
      <p:sp>
        <p:nvSpPr>
          <p:cNvPr id="163" name="Google Shape;163;p36"/>
          <p:cNvSpPr txBox="1"/>
          <p:nvPr/>
        </p:nvSpPr>
        <p:spPr>
          <a:xfrm>
            <a:off x="3109300" y="2934400"/>
            <a:ext cx="5664800" cy="835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1600">
              <a:solidFill>
                <a:srgbClr val="ED7D31"/>
              </a:solidFill>
            </a:endParaRPr>
          </a:p>
          <a:p>
            <a:pPr>
              <a:lnSpc>
                <a:spcPct val="150000"/>
              </a:lnSpc>
              <a:buClr>
                <a:srgbClr val="000000"/>
              </a:buClr>
              <a:buSzPts val="1100"/>
            </a:pPr>
            <a:r>
              <a:rPr lang="en" sz="1600">
                <a:solidFill>
                  <a:srgbClr val="ED7D31"/>
                </a:solidFill>
              </a:rPr>
              <a:t>Students(</a:t>
            </a:r>
            <a:r>
              <a:rPr lang="en" sz="1600" u="sng">
                <a:solidFill>
                  <a:srgbClr val="ED7D31"/>
                </a:solidFill>
              </a:rPr>
              <a:t>sid</a:t>
            </a:r>
            <a:r>
              <a:rPr lang="en" sz="1600" i="1">
                <a:solidFill>
                  <a:srgbClr val="ED7D31"/>
                </a:solidFill>
              </a:rPr>
              <a:t>: string,</a:t>
            </a:r>
            <a:r>
              <a:rPr lang="en" sz="1600">
                <a:solidFill>
                  <a:srgbClr val="ED7D31"/>
                </a:solidFill>
              </a:rPr>
              <a:t> name: </a:t>
            </a:r>
            <a:r>
              <a:rPr lang="en" sz="1600" i="1">
                <a:solidFill>
                  <a:srgbClr val="ED7D31"/>
                </a:solidFill>
              </a:rPr>
              <a:t>string</a:t>
            </a:r>
            <a:r>
              <a:rPr lang="en" sz="1600">
                <a:solidFill>
                  <a:srgbClr val="ED7D31"/>
                </a:solidFill>
              </a:rPr>
              <a:t>, gpa: </a:t>
            </a:r>
            <a:r>
              <a:rPr lang="en" sz="1600" i="1">
                <a:solidFill>
                  <a:srgbClr val="ED7D31"/>
                </a:solidFill>
              </a:rPr>
              <a:t>float</a:t>
            </a:r>
            <a:r>
              <a:rPr lang="en" sz="1600">
                <a:solidFill>
                  <a:srgbClr val="ED7D31"/>
                </a:solidFill>
              </a:rPr>
              <a:t>)</a:t>
            </a:r>
            <a:endParaRPr sz="1600">
              <a:solidFill>
                <a:srgbClr val="ED7D31"/>
              </a:solidFill>
            </a:endParaRPr>
          </a:p>
          <a:p>
            <a:pPr>
              <a:lnSpc>
                <a:spcPct val="150000"/>
              </a:lnSpc>
              <a:buClr>
                <a:srgbClr val="000000"/>
              </a:buClr>
              <a:buSzPts val="1100"/>
            </a:pPr>
            <a:r>
              <a:rPr lang="en" sz="1600">
                <a:solidFill>
                  <a:srgbClr val="ED7D31"/>
                </a:solidFill>
              </a:rPr>
              <a:t>Enrolled(</a:t>
            </a:r>
            <a:r>
              <a:rPr lang="en" sz="1600" u="sng">
                <a:solidFill>
                  <a:srgbClr val="ED7D31"/>
                </a:solidFill>
              </a:rPr>
              <a:t>student_id</a:t>
            </a:r>
            <a:r>
              <a:rPr lang="en" sz="1600">
                <a:solidFill>
                  <a:srgbClr val="ED7D31"/>
                </a:solidFill>
              </a:rPr>
              <a:t>: </a:t>
            </a:r>
            <a:r>
              <a:rPr lang="en" sz="1600" i="1">
                <a:solidFill>
                  <a:srgbClr val="ED7D31"/>
                </a:solidFill>
              </a:rPr>
              <a:t>string, </a:t>
            </a:r>
            <a:r>
              <a:rPr lang="en" sz="1600" u="sng">
                <a:solidFill>
                  <a:srgbClr val="ED7D31"/>
                </a:solidFill>
              </a:rPr>
              <a:t>cid</a:t>
            </a:r>
            <a:r>
              <a:rPr lang="en" sz="1600">
                <a:solidFill>
                  <a:srgbClr val="ED7D31"/>
                </a:solidFill>
              </a:rPr>
              <a:t>: </a:t>
            </a:r>
            <a:r>
              <a:rPr lang="en" sz="1600" i="1">
                <a:solidFill>
                  <a:srgbClr val="ED7D31"/>
                </a:solidFill>
              </a:rPr>
              <a:t>string</a:t>
            </a:r>
            <a:r>
              <a:rPr lang="en" sz="1600">
                <a:solidFill>
                  <a:srgbClr val="ED7D31"/>
                </a:solidFill>
              </a:rPr>
              <a:t>, grade: </a:t>
            </a:r>
            <a:r>
              <a:rPr lang="en" sz="1600" i="1">
                <a:solidFill>
                  <a:srgbClr val="ED7D31"/>
                </a:solidFill>
              </a:rPr>
              <a:t>string</a:t>
            </a:r>
            <a:r>
              <a:rPr lang="en" sz="1600">
                <a:solidFill>
                  <a:srgbClr val="ED7D31"/>
                </a:solidFill>
              </a:rPr>
              <a:t>)</a:t>
            </a:r>
            <a:endParaRPr sz="1600">
              <a:solidFill>
                <a:srgbClr val="ED7D31"/>
              </a:solidFill>
            </a:endParaRPr>
          </a:p>
          <a:p>
            <a:endParaRPr sz="1600">
              <a:solidFill>
                <a:srgbClr val="ED7D31"/>
              </a:solidFill>
            </a:endParaRPr>
          </a:p>
        </p:txBody>
      </p:sp>
      <p:sp>
        <p:nvSpPr>
          <p:cNvPr id="164" name="Google Shape;164;p36"/>
          <p:cNvSpPr txBox="1">
            <a:spLocks noGrp="1"/>
          </p:cNvSpPr>
          <p:nvPr>
            <p:ph type="ctrTitle" idx="4294967295"/>
          </p:nvPr>
        </p:nvSpPr>
        <p:spPr>
          <a:xfrm>
            <a:off x="8875700" y="2218533"/>
            <a:ext cx="3245200" cy="13800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1867">
                <a:solidFill>
                  <a:srgbClr val="666666"/>
                </a:solidFill>
              </a:rPr>
              <a:t>We’ll use different Tables/tuples, for examples</a:t>
            </a:r>
            <a:endParaRPr sz="1867">
              <a:solidFill>
                <a:srgbClr val="666666"/>
              </a:solidFill>
            </a:endParaRPr>
          </a:p>
          <a:p>
            <a:pPr>
              <a:lnSpc>
                <a:spcPct val="100000"/>
              </a:lnSpc>
              <a:spcBef>
                <a:spcPts val="0"/>
              </a:spcBef>
              <a:buClr>
                <a:srgbClr val="FFFFFF"/>
              </a:buClr>
              <a:buSzPts val="1800"/>
            </a:pPr>
            <a:r>
              <a:rPr lang="en" sz="1867">
                <a:solidFill>
                  <a:srgbClr val="666666"/>
                </a:solidFill>
              </a:rPr>
              <a:t>to build ideas</a:t>
            </a:r>
            <a:endParaRPr sz="1867">
              <a:solidFill>
                <a:srgbClr val="666666"/>
              </a:solidFill>
            </a:endParaRPr>
          </a:p>
        </p:txBody>
      </p:sp>
      <p:sp>
        <p:nvSpPr>
          <p:cNvPr id="165" name="Google Shape;165;p36"/>
          <p:cNvSpPr txBox="1"/>
          <p:nvPr/>
        </p:nvSpPr>
        <p:spPr>
          <a:xfrm>
            <a:off x="145067" y="4619967"/>
            <a:ext cx="8471200" cy="1750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1600">
              <a:solidFill>
                <a:srgbClr val="4A86E8"/>
              </a:solidFill>
            </a:endParaRPr>
          </a:p>
          <a:p>
            <a:pPr>
              <a:lnSpc>
                <a:spcPct val="150000"/>
              </a:lnSpc>
              <a:buClr>
                <a:srgbClr val="000000"/>
              </a:buClr>
              <a:buSzPts val="1100"/>
            </a:pPr>
            <a:r>
              <a:rPr lang="en" sz="1600">
                <a:solidFill>
                  <a:srgbClr val="4A86E8"/>
                </a:solidFill>
              </a:rPr>
              <a:t>SolarPanel(</a:t>
            </a:r>
            <a:r>
              <a:rPr lang="en" sz="1600" u="sng">
                <a:solidFill>
                  <a:srgbClr val="4A86E8"/>
                </a:solidFill>
              </a:rPr>
              <a:t>region_name</a:t>
            </a:r>
            <a:r>
              <a:rPr lang="en" sz="1600" i="1">
                <a:solidFill>
                  <a:srgbClr val="4A86E8"/>
                </a:solidFill>
              </a:rPr>
              <a:t>: string,</a:t>
            </a:r>
            <a:r>
              <a:rPr lang="en" sz="1600">
                <a:solidFill>
                  <a:srgbClr val="4A86E8"/>
                </a:solidFill>
              </a:rPr>
              <a:t> kw_total: </a:t>
            </a:r>
            <a:r>
              <a:rPr lang="en" sz="1600" i="1">
                <a:solidFill>
                  <a:srgbClr val="4A86E8"/>
                </a:solidFill>
              </a:rPr>
              <a:t>float</a:t>
            </a:r>
            <a:r>
              <a:rPr lang="en" sz="1600">
                <a:solidFill>
                  <a:srgbClr val="4A86E8"/>
                </a:solidFill>
              </a:rPr>
              <a:t>, carbon_offset_ton_metrics: </a:t>
            </a:r>
            <a:r>
              <a:rPr lang="en" sz="1600" i="1">
                <a:solidFill>
                  <a:srgbClr val="4A86E8"/>
                </a:solidFill>
              </a:rPr>
              <a:t>float, … </a:t>
            </a:r>
            <a:r>
              <a:rPr lang="en" sz="1600">
                <a:solidFill>
                  <a:srgbClr val="4A86E8"/>
                </a:solidFill>
              </a:rPr>
              <a:t>)</a:t>
            </a:r>
            <a:endParaRPr sz="1600">
              <a:solidFill>
                <a:srgbClr val="4A86E8"/>
              </a:solidFill>
            </a:endParaRPr>
          </a:p>
          <a:p>
            <a:pPr>
              <a:lnSpc>
                <a:spcPct val="150000"/>
              </a:lnSpc>
              <a:buClr>
                <a:srgbClr val="000000"/>
              </a:buClr>
              <a:buSzPts val="1100"/>
            </a:pPr>
            <a:r>
              <a:rPr lang="en" sz="1600">
                <a:solidFill>
                  <a:srgbClr val="4A86E8"/>
                </a:solidFill>
              </a:rPr>
              <a:t>Census(</a:t>
            </a:r>
            <a:r>
              <a:rPr lang="en" sz="1600" u="sng">
                <a:solidFill>
                  <a:srgbClr val="4A86E8"/>
                </a:solidFill>
              </a:rPr>
              <a:t>zipcode</a:t>
            </a:r>
            <a:r>
              <a:rPr lang="en" sz="1600">
                <a:solidFill>
                  <a:srgbClr val="4A86E8"/>
                </a:solidFill>
              </a:rPr>
              <a:t>: </a:t>
            </a:r>
            <a:r>
              <a:rPr lang="en" sz="1600" i="1">
                <a:solidFill>
                  <a:srgbClr val="4A86E8"/>
                </a:solidFill>
              </a:rPr>
              <a:t>string, population</a:t>
            </a:r>
            <a:r>
              <a:rPr lang="en" sz="1600">
                <a:solidFill>
                  <a:srgbClr val="4A86E8"/>
                </a:solidFill>
              </a:rPr>
              <a:t>: </a:t>
            </a:r>
            <a:r>
              <a:rPr lang="en" sz="1600" i="1">
                <a:solidFill>
                  <a:srgbClr val="4A86E8"/>
                </a:solidFill>
              </a:rPr>
              <a:t>int</a:t>
            </a:r>
            <a:r>
              <a:rPr lang="en" sz="1600">
                <a:solidFill>
                  <a:srgbClr val="4A86E8"/>
                </a:solidFill>
              </a:rPr>
              <a:t>, ...)</a:t>
            </a:r>
            <a:endParaRPr sz="1600">
              <a:solidFill>
                <a:srgbClr val="4A86E8"/>
              </a:solidFill>
            </a:endParaRPr>
          </a:p>
          <a:p>
            <a:pPr>
              <a:lnSpc>
                <a:spcPct val="150000"/>
              </a:lnSpc>
              <a:buClr>
                <a:srgbClr val="000000"/>
              </a:buClr>
              <a:buSzPts val="1100"/>
            </a:pPr>
            <a:r>
              <a:rPr lang="en" sz="1600">
                <a:solidFill>
                  <a:srgbClr val="4A86E8"/>
                </a:solidFill>
              </a:rPr>
              <a:t>Pollution(</a:t>
            </a:r>
            <a:r>
              <a:rPr lang="en" sz="1600" u="sng">
                <a:solidFill>
                  <a:srgbClr val="4A86E8"/>
                </a:solidFill>
              </a:rPr>
              <a:t>zipcode</a:t>
            </a:r>
            <a:r>
              <a:rPr lang="en" sz="1600">
                <a:solidFill>
                  <a:srgbClr val="4A86E8"/>
                </a:solidFill>
              </a:rPr>
              <a:t>: string, Particle_count: int…)</a:t>
            </a:r>
            <a:endParaRPr sz="1600">
              <a:solidFill>
                <a:srgbClr val="4A86E8"/>
              </a:solidFill>
            </a:endParaRPr>
          </a:p>
          <a:p>
            <a:pPr>
              <a:lnSpc>
                <a:spcPct val="150000"/>
              </a:lnSpc>
              <a:buClr>
                <a:srgbClr val="000000"/>
              </a:buClr>
              <a:buSzPts val="1100"/>
            </a:pPr>
            <a:r>
              <a:rPr lang="en" sz="1600">
                <a:solidFill>
                  <a:srgbClr val="4A86E8"/>
                </a:solidFill>
              </a:rPr>
              <a:t>BikeShare(</a:t>
            </a:r>
            <a:r>
              <a:rPr lang="en" sz="1600" u="sng">
                <a:solidFill>
                  <a:srgbClr val="4A86E8"/>
                </a:solidFill>
              </a:rPr>
              <a:t>zipcode</a:t>
            </a:r>
            <a:r>
              <a:rPr lang="en" sz="1600">
                <a:solidFill>
                  <a:srgbClr val="4A86E8"/>
                </a:solidFill>
              </a:rPr>
              <a:t>: string, trip_origin: float, trip_end: float, …)</a:t>
            </a:r>
            <a:endParaRPr sz="1600">
              <a:solidFill>
                <a:srgbClr val="4A86E8"/>
              </a:solidFill>
            </a:endParaRPr>
          </a:p>
          <a:p>
            <a:pPr>
              <a:lnSpc>
                <a:spcPct val="150000"/>
              </a:lnSpc>
              <a:buClr>
                <a:srgbClr val="000000"/>
              </a:buClr>
              <a:buSzPts val="1100"/>
            </a:pPr>
            <a:r>
              <a:rPr lang="en" sz="1600">
                <a:solidFill>
                  <a:srgbClr val="4A86E8"/>
                </a:solidFill>
              </a:rPr>
              <a:t>...</a:t>
            </a:r>
            <a:endParaRPr sz="1600">
              <a:solidFill>
                <a:srgbClr val="4A86E8"/>
              </a:solidFill>
            </a:endParaRPr>
          </a:p>
          <a:p>
            <a:endParaRPr sz="1600">
              <a:solidFill>
                <a:srgbClr val="4A86E8"/>
              </a:solidFill>
            </a:endParaRPr>
          </a:p>
        </p:txBody>
      </p:sp>
      <p:sp>
        <p:nvSpPr>
          <p:cNvPr id="166" name="Google Shape;166;p36"/>
          <p:cNvSpPr txBox="1">
            <a:spLocks noGrp="1"/>
          </p:cNvSpPr>
          <p:nvPr>
            <p:ph type="ctrTitle" idx="4294967295"/>
          </p:nvPr>
        </p:nvSpPr>
        <p:spPr>
          <a:xfrm>
            <a:off x="298900" y="4081567"/>
            <a:ext cx="7162800" cy="6368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1867">
                <a:solidFill>
                  <a:srgbClr val="666666"/>
                </a:solidFill>
              </a:rPr>
              <a:t>Data about local areas (for real-world examples) </a:t>
            </a:r>
            <a:endParaRPr sz="1867">
              <a:solidFill>
                <a:srgbClr val="666666"/>
              </a:solidFill>
            </a:endParaRPr>
          </a:p>
        </p:txBody>
      </p:sp>
      <p:pic>
        <p:nvPicPr>
          <p:cNvPr id="167" name="Google Shape;167;p36"/>
          <p:cNvPicPr preferRelativeResize="0"/>
          <p:nvPr/>
        </p:nvPicPr>
        <p:blipFill>
          <a:blip r:embed="rId4">
            <a:alphaModFix/>
          </a:blip>
          <a:stretch>
            <a:fillRect/>
          </a:stretch>
        </p:blipFill>
        <p:spPr>
          <a:xfrm>
            <a:off x="145065" y="1554405"/>
            <a:ext cx="2574832" cy="1380001"/>
          </a:xfrm>
          <a:prstGeom prst="rect">
            <a:avLst/>
          </a:prstGeom>
          <a:noFill/>
          <a:ln>
            <a:noFill/>
          </a:ln>
        </p:spPr>
      </p:pic>
      <p:pic>
        <p:nvPicPr>
          <p:cNvPr id="168" name="Google Shape;168;p36"/>
          <p:cNvPicPr preferRelativeResize="0"/>
          <p:nvPr/>
        </p:nvPicPr>
        <p:blipFill>
          <a:blip r:embed="rId5">
            <a:alphaModFix/>
          </a:blip>
          <a:stretch>
            <a:fillRect/>
          </a:stretch>
        </p:blipFill>
        <p:spPr>
          <a:xfrm>
            <a:off x="9022667" y="4241933"/>
            <a:ext cx="3169331" cy="2616072"/>
          </a:xfrm>
          <a:prstGeom prst="rect">
            <a:avLst/>
          </a:prstGeom>
          <a:noFill/>
          <a:ln>
            <a:noFill/>
          </a:ln>
        </p:spPr>
      </p:pic>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10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fade">
                                      <p:cBhvr>
                                        <p:cTn id="15" dur="1000"/>
                                        <p:tgtEl>
                                          <p:spTgt spid="1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fade">
                                      <p:cBhvr>
                                        <p:cTn id="20" dur="1000"/>
                                        <p:tgtEl>
                                          <p:spTgt spid="166"/>
                                        </p:tgtEl>
                                      </p:cBhvr>
                                    </p:animEffect>
                                  </p:childTnLst>
                                </p:cTn>
                              </p:par>
                              <p:par>
                                <p:cTn id="21" presetID="10"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a:spLocks noGrp="1"/>
          </p:cNvSpPr>
          <p:nvPr>
            <p:ph type="subTitle" idx="1"/>
          </p:nvPr>
        </p:nvSpPr>
        <p:spPr>
          <a:xfrm>
            <a:off x="1777867" y="716533"/>
            <a:ext cx="9049200" cy="1046400"/>
          </a:xfrm>
          <a:prstGeom prst="rect">
            <a:avLst/>
          </a:prstGeom>
          <a:noFill/>
          <a:ln>
            <a:noFill/>
          </a:ln>
        </p:spPr>
        <p:txBody>
          <a:bodyPr spcFirstLastPara="1" vert="horz" wrap="square" lIns="121900" tIns="121900" rIns="121900" bIns="121900" rtlCol="0" anchor="b" anchorCtr="0">
            <a:noAutofit/>
          </a:bodyPr>
          <a:lstStyle/>
          <a:p>
            <a:pPr marL="0" indent="0" algn="l"/>
            <a:r>
              <a:rPr lang="en" sz="4000" b="1">
                <a:latin typeface="Montserrat"/>
                <a:ea typeface="Montserrat"/>
                <a:cs typeface="Montserrat"/>
                <a:sym typeface="Montserrat"/>
              </a:rPr>
              <a:t>A Motivating Example</a:t>
            </a:r>
            <a:endParaRPr sz="4000" b="1">
              <a:latin typeface="Montserrat"/>
              <a:ea typeface="Montserrat"/>
              <a:cs typeface="Montserrat"/>
              <a:sym typeface="Montserrat"/>
            </a:endParaRPr>
          </a:p>
        </p:txBody>
      </p:sp>
      <p:sp>
        <p:nvSpPr>
          <p:cNvPr id="103" name="Google Shape;103;p23"/>
          <p:cNvSpPr txBox="1"/>
          <p:nvPr/>
        </p:nvSpPr>
        <p:spPr>
          <a:xfrm>
            <a:off x="1448200" y="1892600"/>
            <a:ext cx="10213600" cy="3476400"/>
          </a:xfrm>
          <a:prstGeom prst="rect">
            <a:avLst/>
          </a:prstGeom>
          <a:noFill/>
          <a:ln>
            <a:noFill/>
          </a:ln>
        </p:spPr>
        <p:txBody>
          <a:bodyPr spcFirstLastPara="1" wrap="square" lIns="121900" tIns="121900" rIns="121900" bIns="121900" anchor="t" anchorCtr="0">
            <a:noAutofit/>
          </a:bodyPr>
          <a:lstStyle/>
          <a:p>
            <a:pPr>
              <a:spcBef>
                <a:spcPts val="800"/>
              </a:spcBef>
            </a:pPr>
            <a:r>
              <a:rPr lang="en" sz="3200">
                <a:solidFill>
                  <a:srgbClr val="595959"/>
                </a:solidFill>
                <a:latin typeface="Roboto Light"/>
                <a:ea typeface="Roboto Light"/>
                <a:cs typeface="Roboto Light"/>
                <a:sym typeface="Roboto Light"/>
              </a:rPr>
              <a:t>A basic Course Management System (CMS):</a:t>
            </a:r>
            <a:endParaRPr sz="2400">
              <a:latin typeface="Roboto Light"/>
              <a:ea typeface="Roboto Light"/>
              <a:cs typeface="Roboto Light"/>
              <a:sym typeface="Roboto Light"/>
            </a:endParaRPr>
          </a:p>
          <a:p>
            <a:pPr algn="r">
              <a:spcBef>
                <a:spcPts val="800"/>
              </a:spcBef>
              <a:buClr>
                <a:srgbClr val="6FA8DC"/>
              </a:buClr>
              <a:buSzPts val="2400"/>
            </a:pPr>
            <a:endParaRPr sz="3200">
              <a:solidFill>
                <a:srgbClr val="6FA8DC"/>
              </a:solidFill>
              <a:latin typeface="Roboto"/>
              <a:ea typeface="Roboto"/>
              <a:cs typeface="Roboto"/>
              <a:sym typeface="Roboto"/>
            </a:endParaRPr>
          </a:p>
        </p:txBody>
      </p:sp>
      <p:pic>
        <p:nvPicPr>
          <p:cNvPr id="104" name="Google Shape;104;p23"/>
          <p:cNvPicPr preferRelativeResize="0"/>
          <p:nvPr/>
        </p:nvPicPr>
        <p:blipFill>
          <a:blip r:embed="rId3">
            <a:alphaModFix/>
          </a:blip>
          <a:stretch>
            <a:fillRect/>
          </a:stretch>
        </p:blipFill>
        <p:spPr>
          <a:xfrm>
            <a:off x="1681567" y="3939333"/>
            <a:ext cx="4597400" cy="2641600"/>
          </a:xfrm>
          <a:prstGeom prst="rect">
            <a:avLst/>
          </a:prstGeom>
          <a:noFill/>
          <a:ln>
            <a:noFill/>
          </a:ln>
        </p:spPr>
      </p:pic>
      <p:pic>
        <p:nvPicPr>
          <p:cNvPr id="105" name="Google Shape;105;p23"/>
          <p:cNvPicPr preferRelativeResize="0"/>
          <p:nvPr/>
        </p:nvPicPr>
        <p:blipFill>
          <a:blip r:embed="rId4">
            <a:alphaModFix/>
          </a:blip>
          <a:stretch>
            <a:fillRect/>
          </a:stretch>
        </p:blipFill>
        <p:spPr>
          <a:xfrm>
            <a:off x="7232900" y="4524633"/>
            <a:ext cx="3352800" cy="1727200"/>
          </a:xfrm>
          <a:prstGeom prst="rect">
            <a:avLst/>
          </a:prstGeom>
          <a:noFill/>
          <a:ln>
            <a:noFill/>
          </a:ln>
        </p:spPr>
      </p:pic>
      <p:sp>
        <p:nvSpPr>
          <p:cNvPr id="106" name="Google Shape;106;p23"/>
          <p:cNvSpPr txBox="1"/>
          <p:nvPr/>
        </p:nvSpPr>
        <p:spPr>
          <a:xfrm>
            <a:off x="3396433" y="2553833"/>
            <a:ext cx="6436400" cy="1955200"/>
          </a:xfrm>
          <a:prstGeom prst="rect">
            <a:avLst/>
          </a:prstGeom>
          <a:noFill/>
          <a:ln>
            <a:noFill/>
          </a:ln>
        </p:spPr>
        <p:txBody>
          <a:bodyPr spcFirstLastPara="1" wrap="square" lIns="121900" tIns="121900" rIns="121900" bIns="121900" anchor="ctr" anchorCtr="0">
            <a:noAutofit/>
          </a:bodyPr>
          <a:lstStyle/>
          <a:p>
            <a:pPr>
              <a:lnSpc>
                <a:spcPct val="90000"/>
              </a:lnSpc>
              <a:spcBef>
                <a:spcPts val="667"/>
              </a:spcBef>
            </a:pPr>
            <a:r>
              <a:rPr lang="en" sz="2400" i="1">
                <a:solidFill>
                  <a:schemeClr val="dk2"/>
                </a:solidFill>
                <a:latin typeface="Roboto Light"/>
                <a:ea typeface="Roboto Light"/>
                <a:cs typeface="Roboto Light"/>
                <a:sym typeface="Roboto Light"/>
              </a:rPr>
              <a:t>Entities </a:t>
            </a:r>
            <a:r>
              <a:rPr lang="en" sz="2400">
                <a:solidFill>
                  <a:schemeClr val="dk2"/>
                </a:solidFill>
                <a:latin typeface="Roboto Light"/>
                <a:ea typeface="Roboto Light"/>
                <a:cs typeface="Roboto Light"/>
                <a:sym typeface="Roboto Light"/>
              </a:rPr>
              <a:t>(e.g., Students, Courses)</a:t>
            </a:r>
            <a:endParaRPr sz="2400">
              <a:solidFill>
                <a:schemeClr val="dk2"/>
              </a:solidFill>
              <a:latin typeface="Roboto Light"/>
              <a:ea typeface="Roboto Light"/>
              <a:cs typeface="Roboto Light"/>
              <a:sym typeface="Roboto Light"/>
            </a:endParaRPr>
          </a:p>
          <a:p>
            <a:pPr>
              <a:lnSpc>
                <a:spcPct val="90000"/>
              </a:lnSpc>
              <a:spcBef>
                <a:spcPts val="667"/>
              </a:spcBef>
            </a:pPr>
            <a:r>
              <a:rPr lang="en" sz="2400" i="1">
                <a:solidFill>
                  <a:schemeClr val="dk2"/>
                </a:solidFill>
                <a:latin typeface="Roboto Light"/>
                <a:ea typeface="Roboto Light"/>
                <a:cs typeface="Roboto Light"/>
                <a:sym typeface="Roboto Light"/>
              </a:rPr>
              <a:t>Relationships </a:t>
            </a:r>
            <a:r>
              <a:rPr lang="en" sz="2400">
                <a:solidFill>
                  <a:schemeClr val="dk2"/>
                </a:solidFill>
                <a:latin typeface="Roboto Light"/>
                <a:ea typeface="Roboto Light"/>
                <a:cs typeface="Roboto Light"/>
                <a:sym typeface="Roboto Light"/>
              </a:rPr>
              <a:t>(e.g.,</a:t>
            </a:r>
            <a:r>
              <a:rPr lang="en" sz="2400" i="1">
                <a:solidFill>
                  <a:schemeClr val="dk2"/>
                </a:solidFill>
                <a:latin typeface="Roboto Light"/>
                <a:ea typeface="Roboto Light"/>
                <a:cs typeface="Roboto Light"/>
                <a:sym typeface="Roboto Light"/>
              </a:rPr>
              <a:t> </a:t>
            </a:r>
            <a:r>
              <a:rPr lang="en" sz="2400">
                <a:solidFill>
                  <a:schemeClr val="dk2"/>
                </a:solidFill>
                <a:latin typeface="Roboto Light"/>
                <a:ea typeface="Roboto Light"/>
                <a:cs typeface="Roboto Light"/>
                <a:sym typeface="Roboto Light"/>
              </a:rPr>
              <a:t>Alice is enrolled in 145)</a:t>
            </a:r>
            <a:endParaRPr sz="2400">
              <a:solidFill>
                <a:schemeClr val="dk2"/>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7"/>
          <p:cNvPicPr preferRelativeResize="0"/>
          <p:nvPr/>
        </p:nvPicPr>
        <p:blipFill>
          <a:blip r:embed="rId4">
            <a:alphaModFix/>
          </a:blip>
          <a:stretch>
            <a:fillRect/>
          </a:stretch>
        </p:blipFill>
        <p:spPr>
          <a:xfrm>
            <a:off x="10821739" y="378567"/>
            <a:ext cx="1534868" cy="1266931"/>
          </a:xfrm>
          <a:prstGeom prst="rect">
            <a:avLst/>
          </a:prstGeom>
          <a:noFill/>
          <a:ln>
            <a:noFill/>
          </a:ln>
        </p:spPr>
      </p:pic>
      <p:pic>
        <p:nvPicPr>
          <p:cNvPr id="174" name="Google Shape;174;p37"/>
          <p:cNvPicPr preferRelativeResize="0"/>
          <p:nvPr/>
        </p:nvPicPr>
        <p:blipFill>
          <a:blip r:embed="rId5">
            <a:alphaModFix/>
          </a:blip>
          <a:stretch>
            <a:fillRect/>
          </a:stretch>
        </p:blipFill>
        <p:spPr>
          <a:xfrm>
            <a:off x="3670368" y="2317033"/>
            <a:ext cx="3080865" cy="2667200"/>
          </a:xfrm>
          <a:prstGeom prst="rect">
            <a:avLst/>
          </a:prstGeom>
          <a:noFill/>
          <a:ln>
            <a:noFill/>
          </a:ln>
        </p:spPr>
      </p:pic>
      <p:sp>
        <p:nvSpPr>
          <p:cNvPr id="175" name="Google Shape;175;p37"/>
          <p:cNvSpPr/>
          <p:nvPr/>
        </p:nvSpPr>
        <p:spPr>
          <a:xfrm>
            <a:off x="1274133" y="1314700"/>
            <a:ext cx="1842800" cy="858000"/>
          </a:xfrm>
          <a:prstGeom prst="wedgeRectCallout">
            <a:avLst>
              <a:gd name="adj1" fmla="val 153695"/>
              <a:gd name="adj2" fmla="val 270190"/>
            </a:avLst>
          </a:prstGeom>
          <a:solidFill>
            <a:srgbClr val="CFE2F3"/>
          </a:solidFill>
          <a:ln>
            <a:noFill/>
          </a:ln>
        </p:spPr>
        <p:txBody>
          <a:bodyPr spcFirstLastPara="1" wrap="square" lIns="121900" tIns="121900" rIns="121900" bIns="121900" anchor="ctr" anchorCtr="0">
            <a:noAutofit/>
          </a:bodyPr>
          <a:lstStyle/>
          <a:p>
            <a:endParaRPr sz="2400"/>
          </a:p>
        </p:txBody>
      </p:sp>
      <p:pic>
        <p:nvPicPr>
          <p:cNvPr id="176" name="Google Shape;176;p37"/>
          <p:cNvPicPr preferRelativeResize="0"/>
          <p:nvPr/>
        </p:nvPicPr>
        <p:blipFill>
          <a:blip r:embed="rId6">
            <a:alphaModFix/>
          </a:blip>
          <a:stretch>
            <a:fillRect/>
          </a:stretch>
        </p:blipFill>
        <p:spPr>
          <a:xfrm>
            <a:off x="1109467" y="1414815"/>
            <a:ext cx="2172151" cy="657767"/>
          </a:xfrm>
          <a:prstGeom prst="rect">
            <a:avLst/>
          </a:prstGeom>
          <a:noFill/>
          <a:ln>
            <a:noFill/>
          </a:ln>
        </p:spPr>
      </p:pic>
      <p:sp>
        <p:nvSpPr>
          <p:cNvPr id="177" name="Google Shape;177;p37"/>
          <p:cNvSpPr/>
          <p:nvPr/>
        </p:nvSpPr>
        <p:spPr>
          <a:xfrm>
            <a:off x="3868833" y="609467"/>
            <a:ext cx="1842800" cy="858000"/>
          </a:xfrm>
          <a:prstGeom prst="wedgeRectCallout">
            <a:avLst>
              <a:gd name="adj1" fmla="val 13722"/>
              <a:gd name="adj2" fmla="val 339017"/>
            </a:avLst>
          </a:prstGeom>
          <a:solidFill>
            <a:srgbClr val="D9EAD3"/>
          </a:solidFill>
          <a:ln>
            <a:noFill/>
          </a:ln>
        </p:spPr>
        <p:txBody>
          <a:bodyPr spcFirstLastPara="1" wrap="square" lIns="121900" tIns="121900" rIns="121900" bIns="121900" anchor="ctr" anchorCtr="0">
            <a:noAutofit/>
          </a:bodyPr>
          <a:lstStyle/>
          <a:p>
            <a:endParaRPr sz="2400"/>
          </a:p>
        </p:txBody>
      </p:sp>
      <p:pic>
        <p:nvPicPr>
          <p:cNvPr id="178" name="Google Shape;178;p37"/>
          <p:cNvPicPr preferRelativeResize="0"/>
          <p:nvPr/>
        </p:nvPicPr>
        <p:blipFill>
          <a:blip r:embed="rId7">
            <a:alphaModFix/>
          </a:blip>
          <a:stretch>
            <a:fillRect/>
          </a:stretch>
        </p:blipFill>
        <p:spPr>
          <a:xfrm>
            <a:off x="3929267" y="623053"/>
            <a:ext cx="1675604" cy="777967"/>
          </a:xfrm>
          <a:prstGeom prst="rect">
            <a:avLst/>
          </a:prstGeom>
          <a:noFill/>
          <a:ln>
            <a:noFill/>
          </a:ln>
        </p:spPr>
      </p:pic>
      <p:sp>
        <p:nvSpPr>
          <p:cNvPr id="179" name="Google Shape;179;p37"/>
          <p:cNvSpPr/>
          <p:nvPr/>
        </p:nvSpPr>
        <p:spPr>
          <a:xfrm>
            <a:off x="6127333" y="492500"/>
            <a:ext cx="1842800" cy="858000"/>
          </a:xfrm>
          <a:prstGeom prst="wedgeRectCallout">
            <a:avLst>
              <a:gd name="adj1" fmla="val -101254"/>
              <a:gd name="adj2" fmla="val 343427"/>
            </a:avLst>
          </a:prstGeom>
          <a:solidFill>
            <a:srgbClr val="FCE5CD"/>
          </a:solidFill>
          <a:ln>
            <a:noFill/>
          </a:ln>
        </p:spPr>
        <p:txBody>
          <a:bodyPr spcFirstLastPara="1" wrap="square" lIns="121900" tIns="121900" rIns="121900" bIns="121900" anchor="ctr" anchorCtr="0">
            <a:noAutofit/>
          </a:bodyPr>
          <a:lstStyle/>
          <a:p>
            <a:endParaRPr sz="2400"/>
          </a:p>
        </p:txBody>
      </p:sp>
      <p:pic>
        <p:nvPicPr>
          <p:cNvPr id="180" name="Google Shape;180;p37"/>
          <p:cNvPicPr preferRelativeResize="0"/>
          <p:nvPr/>
        </p:nvPicPr>
        <p:blipFill>
          <a:blip r:embed="rId8">
            <a:alphaModFix/>
          </a:blip>
          <a:stretch>
            <a:fillRect/>
          </a:stretch>
        </p:blipFill>
        <p:spPr>
          <a:xfrm>
            <a:off x="6071167" y="492500"/>
            <a:ext cx="2068867" cy="937467"/>
          </a:xfrm>
          <a:prstGeom prst="rect">
            <a:avLst/>
          </a:prstGeom>
          <a:noFill/>
          <a:ln>
            <a:noFill/>
          </a:ln>
        </p:spPr>
      </p:pic>
      <p:sp>
        <p:nvSpPr>
          <p:cNvPr id="181" name="Google Shape;181;p37"/>
          <p:cNvSpPr/>
          <p:nvPr/>
        </p:nvSpPr>
        <p:spPr>
          <a:xfrm>
            <a:off x="8425067" y="1620933"/>
            <a:ext cx="1842800" cy="858000"/>
          </a:xfrm>
          <a:prstGeom prst="wedgeRectCallout">
            <a:avLst>
              <a:gd name="adj1" fmla="val -226074"/>
              <a:gd name="adj2" fmla="val 228574"/>
            </a:avLst>
          </a:prstGeom>
          <a:solidFill>
            <a:srgbClr val="E6B8AF"/>
          </a:solidFill>
          <a:ln>
            <a:noFill/>
          </a:ln>
        </p:spPr>
        <p:txBody>
          <a:bodyPr spcFirstLastPara="1" wrap="square" lIns="121900" tIns="121900" rIns="121900" bIns="121900" anchor="ctr" anchorCtr="0">
            <a:noAutofit/>
          </a:bodyPr>
          <a:lstStyle/>
          <a:p>
            <a:endParaRPr sz="2400"/>
          </a:p>
        </p:txBody>
      </p:sp>
      <p:pic>
        <p:nvPicPr>
          <p:cNvPr id="182" name="Google Shape;182;p37"/>
          <p:cNvPicPr preferRelativeResize="0"/>
          <p:nvPr/>
        </p:nvPicPr>
        <p:blipFill>
          <a:blip r:embed="rId9">
            <a:alphaModFix/>
          </a:blip>
          <a:stretch>
            <a:fillRect/>
          </a:stretch>
        </p:blipFill>
        <p:spPr>
          <a:xfrm>
            <a:off x="8351701" y="1581200"/>
            <a:ext cx="1989512" cy="937467"/>
          </a:xfrm>
          <a:prstGeom prst="rect">
            <a:avLst/>
          </a:prstGeom>
          <a:noFill/>
          <a:ln>
            <a:noFill/>
          </a:ln>
        </p:spPr>
      </p:pic>
      <p:sp>
        <p:nvSpPr>
          <p:cNvPr id="183" name="Google Shape;183;p37"/>
          <p:cNvSpPr txBox="1"/>
          <p:nvPr/>
        </p:nvSpPr>
        <p:spPr>
          <a:xfrm>
            <a:off x="129567" y="210000"/>
            <a:ext cx="7903600" cy="3740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rgbClr val="666666"/>
                </a:solidFill>
              </a:rPr>
              <a:t>Option 1: ‘</a:t>
            </a:r>
            <a:r>
              <a:rPr lang="en" sz="2400">
                <a:solidFill>
                  <a:schemeClr val="dk2"/>
                </a:solidFill>
              </a:rPr>
              <a:t>Good’  tables, with 10s-100s of columns</a:t>
            </a:r>
            <a:r>
              <a:rPr lang="en" sz="2400">
                <a:solidFill>
                  <a:srgbClr val="666666"/>
                </a:solidFill>
              </a:rPr>
              <a:t> </a:t>
            </a:r>
            <a:endParaRPr sz="2400">
              <a:solidFill>
                <a:srgbClr val="666666"/>
              </a:solidFill>
            </a:endParaRPr>
          </a:p>
        </p:txBody>
      </p:sp>
      <p:pic>
        <p:nvPicPr>
          <p:cNvPr id="184" name="Google Shape;184;p37"/>
          <p:cNvPicPr preferRelativeResize="0"/>
          <p:nvPr/>
        </p:nvPicPr>
        <p:blipFill>
          <a:blip r:embed="rId10">
            <a:alphaModFix/>
          </a:blip>
          <a:stretch>
            <a:fillRect/>
          </a:stretch>
        </p:blipFill>
        <p:spPr>
          <a:xfrm>
            <a:off x="1812199" y="5259967"/>
            <a:ext cx="7627035" cy="1323767"/>
          </a:xfrm>
          <a:prstGeom prst="rect">
            <a:avLst/>
          </a:prstGeom>
          <a:noFill/>
          <a:ln>
            <a:noFill/>
          </a:ln>
        </p:spPr>
      </p:pic>
      <p:sp>
        <p:nvSpPr>
          <p:cNvPr id="185" name="Google Shape;185;p37"/>
          <p:cNvSpPr txBox="1"/>
          <p:nvPr/>
        </p:nvSpPr>
        <p:spPr>
          <a:xfrm>
            <a:off x="332767" y="4985200"/>
            <a:ext cx="7903600" cy="3740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rgbClr val="666666"/>
                </a:solidFill>
              </a:rPr>
              <a:t>Option 2: ‘</a:t>
            </a:r>
            <a:r>
              <a:rPr lang="en" sz="2400">
                <a:solidFill>
                  <a:schemeClr val="dk2"/>
                </a:solidFill>
              </a:rPr>
              <a:t>FrankenTable’ (with 1000s of columns)</a:t>
            </a:r>
            <a:r>
              <a:rPr lang="en" sz="2400">
                <a:solidFill>
                  <a:srgbClr val="666666"/>
                </a:solidFill>
              </a:rPr>
              <a:t> </a:t>
            </a:r>
            <a:endParaRPr sz="2400">
              <a:solidFill>
                <a:srgbClr val="666666"/>
              </a:solidFill>
            </a:endParaRPr>
          </a:p>
        </p:txBody>
      </p:sp>
      <p:sp>
        <p:nvSpPr>
          <p:cNvPr id="186" name="Google Shape;186;p37"/>
          <p:cNvSpPr txBox="1"/>
          <p:nvPr/>
        </p:nvSpPr>
        <p:spPr>
          <a:xfrm>
            <a:off x="3670367" y="6110233"/>
            <a:ext cx="2355200" cy="3740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rgbClr val="FF0000"/>
                </a:solidFill>
              </a:rPr>
              <a:t>????</a:t>
            </a:r>
            <a:endParaRPr sz="2400">
              <a:solidFill>
                <a:srgbClr val="FF0000"/>
              </a:solidFill>
            </a:endParaRPr>
          </a:p>
        </p:txBody>
      </p:sp>
      <p:sp>
        <p:nvSpPr>
          <p:cNvPr id="187" name="Google Shape;187;p37"/>
          <p:cNvSpPr/>
          <p:nvPr/>
        </p:nvSpPr>
        <p:spPr>
          <a:xfrm>
            <a:off x="7177200" y="5331300"/>
            <a:ext cx="2355200" cy="1323600"/>
          </a:xfrm>
          <a:prstGeom prst="roundRect">
            <a:avLst>
              <a:gd name="adj" fmla="val 16667"/>
            </a:avLst>
          </a:prstGeom>
          <a:noFill/>
          <a:ln w="9525" cap="flat" cmpd="sng">
            <a:solidFill>
              <a:srgbClr val="FF0000"/>
            </a:solidFill>
            <a:prstDash val="dot"/>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1000"/>
                                        <p:tgtEl>
                                          <p:spTgt spid="1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6"/>
                                        </p:tgtEl>
                                        <p:attrNameLst>
                                          <p:attrName>style.visibility</p:attrName>
                                        </p:attrNameLst>
                                      </p:cBhvr>
                                      <p:to>
                                        <p:strVal val="visible"/>
                                      </p:to>
                                    </p:set>
                                    <p:animEffect transition="in" filter="fade">
                                      <p:cBhvr>
                                        <p:cTn id="21"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8"/>
          <p:cNvPicPr preferRelativeResize="0"/>
          <p:nvPr/>
        </p:nvPicPr>
        <p:blipFill>
          <a:blip r:embed="rId4">
            <a:alphaModFix/>
          </a:blip>
          <a:stretch>
            <a:fillRect/>
          </a:stretch>
        </p:blipFill>
        <p:spPr>
          <a:xfrm>
            <a:off x="10821739" y="378567"/>
            <a:ext cx="1534868" cy="1266931"/>
          </a:xfrm>
          <a:prstGeom prst="rect">
            <a:avLst/>
          </a:prstGeom>
          <a:noFill/>
          <a:ln>
            <a:noFill/>
          </a:ln>
        </p:spPr>
      </p:pic>
      <p:pic>
        <p:nvPicPr>
          <p:cNvPr id="193" name="Google Shape;193;p38"/>
          <p:cNvPicPr preferRelativeResize="0"/>
          <p:nvPr/>
        </p:nvPicPr>
        <p:blipFill>
          <a:blip r:embed="rId5">
            <a:alphaModFix/>
          </a:blip>
          <a:stretch>
            <a:fillRect/>
          </a:stretch>
        </p:blipFill>
        <p:spPr>
          <a:xfrm>
            <a:off x="3670368" y="2317033"/>
            <a:ext cx="3080865" cy="2667200"/>
          </a:xfrm>
          <a:prstGeom prst="rect">
            <a:avLst/>
          </a:prstGeom>
          <a:noFill/>
          <a:ln>
            <a:noFill/>
          </a:ln>
        </p:spPr>
      </p:pic>
      <p:sp>
        <p:nvSpPr>
          <p:cNvPr id="194" name="Google Shape;194;p38"/>
          <p:cNvSpPr/>
          <p:nvPr/>
        </p:nvSpPr>
        <p:spPr>
          <a:xfrm>
            <a:off x="1274133" y="1314700"/>
            <a:ext cx="1842800" cy="858000"/>
          </a:xfrm>
          <a:prstGeom prst="wedgeRectCallout">
            <a:avLst>
              <a:gd name="adj1" fmla="val 153695"/>
              <a:gd name="adj2" fmla="val 270190"/>
            </a:avLst>
          </a:prstGeom>
          <a:solidFill>
            <a:srgbClr val="CFE2F3"/>
          </a:solidFill>
          <a:ln>
            <a:noFill/>
          </a:ln>
        </p:spPr>
        <p:txBody>
          <a:bodyPr spcFirstLastPara="1" wrap="square" lIns="121900" tIns="121900" rIns="121900" bIns="121900" anchor="ctr" anchorCtr="0">
            <a:noAutofit/>
          </a:bodyPr>
          <a:lstStyle/>
          <a:p>
            <a:endParaRPr sz="2400"/>
          </a:p>
        </p:txBody>
      </p:sp>
      <p:pic>
        <p:nvPicPr>
          <p:cNvPr id="195" name="Google Shape;195;p38"/>
          <p:cNvPicPr preferRelativeResize="0"/>
          <p:nvPr/>
        </p:nvPicPr>
        <p:blipFill>
          <a:blip r:embed="rId6">
            <a:alphaModFix/>
          </a:blip>
          <a:stretch>
            <a:fillRect/>
          </a:stretch>
        </p:blipFill>
        <p:spPr>
          <a:xfrm>
            <a:off x="1109467" y="1414815"/>
            <a:ext cx="2172151" cy="657767"/>
          </a:xfrm>
          <a:prstGeom prst="rect">
            <a:avLst/>
          </a:prstGeom>
          <a:noFill/>
          <a:ln>
            <a:noFill/>
          </a:ln>
        </p:spPr>
      </p:pic>
      <p:sp>
        <p:nvSpPr>
          <p:cNvPr id="196" name="Google Shape;196;p38"/>
          <p:cNvSpPr/>
          <p:nvPr/>
        </p:nvSpPr>
        <p:spPr>
          <a:xfrm>
            <a:off x="3868833" y="609467"/>
            <a:ext cx="1842800" cy="858000"/>
          </a:xfrm>
          <a:prstGeom prst="wedgeRectCallout">
            <a:avLst>
              <a:gd name="adj1" fmla="val 13722"/>
              <a:gd name="adj2" fmla="val 339017"/>
            </a:avLst>
          </a:prstGeom>
          <a:solidFill>
            <a:srgbClr val="D9EAD3"/>
          </a:solidFill>
          <a:ln>
            <a:noFill/>
          </a:ln>
        </p:spPr>
        <p:txBody>
          <a:bodyPr spcFirstLastPara="1" wrap="square" lIns="121900" tIns="121900" rIns="121900" bIns="121900" anchor="ctr" anchorCtr="0">
            <a:noAutofit/>
          </a:bodyPr>
          <a:lstStyle/>
          <a:p>
            <a:endParaRPr sz="2400"/>
          </a:p>
        </p:txBody>
      </p:sp>
      <p:pic>
        <p:nvPicPr>
          <p:cNvPr id="197" name="Google Shape;197;p38"/>
          <p:cNvPicPr preferRelativeResize="0"/>
          <p:nvPr/>
        </p:nvPicPr>
        <p:blipFill>
          <a:blip r:embed="rId7">
            <a:alphaModFix/>
          </a:blip>
          <a:stretch>
            <a:fillRect/>
          </a:stretch>
        </p:blipFill>
        <p:spPr>
          <a:xfrm>
            <a:off x="3929267" y="623053"/>
            <a:ext cx="1675604" cy="777967"/>
          </a:xfrm>
          <a:prstGeom prst="rect">
            <a:avLst/>
          </a:prstGeom>
          <a:noFill/>
          <a:ln>
            <a:noFill/>
          </a:ln>
        </p:spPr>
      </p:pic>
      <p:sp>
        <p:nvSpPr>
          <p:cNvPr id="198" name="Google Shape;198;p38"/>
          <p:cNvSpPr/>
          <p:nvPr/>
        </p:nvSpPr>
        <p:spPr>
          <a:xfrm>
            <a:off x="6127333" y="492500"/>
            <a:ext cx="1842800" cy="858000"/>
          </a:xfrm>
          <a:prstGeom prst="wedgeRectCallout">
            <a:avLst>
              <a:gd name="adj1" fmla="val -101254"/>
              <a:gd name="adj2" fmla="val 343427"/>
            </a:avLst>
          </a:prstGeom>
          <a:solidFill>
            <a:srgbClr val="FCE5CD"/>
          </a:solidFill>
          <a:ln>
            <a:noFill/>
          </a:ln>
        </p:spPr>
        <p:txBody>
          <a:bodyPr spcFirstLastPara="1" wrap="square" lIns="121900" tIns="121900" rIns="121900" bIns="121900" anchor="ctr" anchorCtr="0">
            <a:noAutofit/>
          </a:bodyPr>
          <a:lstStyle/>
          <a:p>
            <a:endParaRPr sz="2400"/>
          </a:p>
        </p:txBody>
      </p:sp>
      <p:pic>
        <p:nvPicPr>
          <p:cNvPr id="199" name="Google Shape;199;p38"/>
          <p:cNvPicPr preferRelativeResize="0"/>
          <p:nvPr/>
        </p:nvPicPr>
        <p:blipFill>
          <a:blip r:embed="rId8">
            <a:alphaModFix/>
          </a:blip>
          <a:stretch>
            <a:fillRect/>
          </a:stretch>
        </p:blipFill>
        <p:spPr>
          <a:xfrm>
            <a:off x="6071167" y="492500"/>
            <a:ext cx="2068867" cy="937467"/>
          </a:xfrm>
          <a:prstGeom prst="rect">
            <a:avLst/>
          </a:prstGeom>
          <a:noFill/>
          <a:ln>
            <a:noFill/>
          </a:ln>
        </p:spPr>
      </p:pic>
      <p:sp>
        <p:nvSpPr>
          <p:cNvPr id="200" name="Google Shape;200;p38"/>
          <p:cNvSpPr/>
          <p:nvPr/>
        </p:nvSpPr>
        <p:spPr>
          <a:xfrm>
            <a:off x="8425067" y="1620933"/>
            <a:ext cx="1842800" cy="858000"/>
          </a:xfrm>
          <a:prstGeom prst="wedgeRectCallout">
            <a:avLst>
              <a:gd name="adj1" fmla="val -226074"/>
              <a:gd name="adj2" fmla="val 228574"/>
            </a:avLst>
          </a:prstGeom>
          <a:solidFill>
            <a:srgbClr val="E6B8AF"/>
          </a:solidFill>
          <a:ln>
            <a:noFill/>
          </a:ln>
        </p:spPr>
        <p:txBody>
          <a:bodyPr spcFirstLastPara="1" wrap="square" lIns="121900" tIns="121900" rIns="121900" bIns="121900" anchor="ctr" anchorCtr="0">
            <a:noAutofit/>
          </a:bodyPr>
          <a:lstStyle/>
          <a:p>
            <a:endParaRPr sz="2400"/>
          </a:p>
        </p:txBody>
      </p:sp>
      <p:pic>
        <p:nvPicPr>
          <p:cNvPr id="201" name="Google Shape;201;p38"/>
          <p:cNvPicPr preferRelativeResize="0"/>
          <p:nvPr/>
        </p:nvPicPr>
        <p:blipFill>
          <a:blip r:embed="rId9">
            <a:alphaModFix/>
          </a:blip>
          <a:stretch>
            <a:fillRect/>
          </a:stretch>
        </p:blipFill>
        <p:spPr>
          <a:xfrm>
            <a:off x="8351701" y="1581200"/>
            <a:ext cx="1989512" cy="937467"/>
          </a:xfrm>
          <a:prstGeom prst="rect">
            <a:avLst/>
          </a:prstGeom>
          <a:noFill/>
          <a:ln>
            <a:noFill/>
          </a:ln>
        </p:spPr>
      </p:pic>
      <p:sp>
        <p:nvSpPr>
          <p:cNvPr id="202" name="Google Shape;202;p38"/>
          <p:cNvSpPr txBox="1"/>
          <p:nvPr/>
        </p:nvSpPr>
        <p:spPr>
          <a:xfrm>
            <a:off x="129567" y="210000"/>
            <a:ext cx="7903600" cy="3740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rgbClr val="666666"/>
                </a:solidFill>
              </a:rPr>
              <a:t>Option 1: A few </a:t>
            </a:r>
            <a:r>
              <a:rPr lang="en" sz="2400">
                <a:solidFill>
                  <a:schemeClr val="dk2"/>
                </a:solidFill>
              </a:rPr>
              <a:t>“good”  tables (with 10s of columns)</a:t>
            </a:r>
            <a:r>
              <a:rPr lang="en" sz="2400">
                <a:solidFill>
                  <a:srgbClr val="666666"/>
                </a:solidFill>
              </a:rPr>
              <a:t> </a:t>
            </a:r>
            <a:endParaRPr sz="2400">
              <a:solidFill>
                <a:srgbClr val="666666"/>
              </a:solidFill>
            </a:endParaRPr>
          </a:p>
        </p:txBody>
      </p:sp>
      <p:pic>
        <p:nvPicPr>
          <p:cNvPr id="203" name="Google Shape;203;p38"/>
          <p:cNvPicPr preferRelativeResize="0"/>
          <p:nvPr/>
        </p:nvPicPr>
        <p:blipFill>
          <a:blip r:embed="rId10">
            <a:alphaModFix/>
          </a:blip>
          <a:stretch>
            <a:fillRect/>
          </a:stretch>
        </p:blipFill>
        <p:spPr>
          <a:xfrm>
            <a:off x="1723398" y="5297065"/>
            <a:ext cx="7795833" cy="1162633"/>
          </a:xfrm>
          <a:prstGeom prst="rect">
            <a:avLst/>
          </a:prstGeom>
          <a:noFill/>
          <a:ln>
            <a:noFill/>
          </a:ln>
        </p:spPr>
      </p:pic>
      <p:sp>
        <p:nvSpPr>
          <p:cNvPr id="204" name="Google Shape;204;p38"/>
          <p:cNvSpPr txBox="1"/>
          <p:nvPr/>
        </p:nvSpPr>
        <p:spPr>
          <a:xfrm>
            <a:off x="332767" y="4985200"/>
            <a:ext cx="7903600" cy="3740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rgbClr val="666666"/>
                </a:solidFill>
              </a:rPr>
              <a:t>Option 2: ‘</a:t>
            </a:r>
            <a:r>
              <a:rPr lang="en" sz="2400">
                <a:solidFill>
                  <a:schemeClr val="dk2"/>
                </a:solidFill>
              </a:rPr>
              <a:t>FrankenTable’ (with 1000s of columns)</a:t>
            </a:r>
            <a:r>
              <a:rPr lang="en" sz="2400">
                <a:solidFill>
                  <a:srgbClr val="666666"/>
                </a:solidFill>
              </a:rPr>
              <a:t> </a:t>
            </a:r>
            <a:endParaRPr sz="2400">
              <a:solidFill>
                <a:srgbClr val="666666"/>
              </a:solidFill>
            </a:endParaRPr>
          </a:p>
        </p:txBody>
      </p:sp>
      <p:sp>
        <p:nvSpPr>
          <p:cNvPr id="205" name="Google Shape;205;p38"/>
          <p:cNvSpPr txBox="1"/>
          <p:nvPr/>
        </p:nvSpPr>
        <p:spPr>
          <a:xfrm>
            <a:off x="9070367" y="3115817"/>
            <a:ext cx="2993200" cy="1779200"/>
          </a:xfrm>
          <a:prstGeom prst="rect">
            <a:avLst/>
          </a:prstGeom>
          <a:solidFill>
            <a:srgbClr val="C9DAF8"/>
          </a:solidFill>
          <a:ln>
            <a:noFill/>
          </a:ln>
        </p:spPr>
        <p:txBody>
          <a:bodyPr spcFirstLastPara="1" wrap="square" lIns="121900" tIns="121900" rIns="121900" bIns="121900" anchor="ctr" anchorCtr="0">
            <a:noAutofit/>
          </a:bodyPr>
          <a:lstStyle/>
          <a:p>
            <a:pPr>
              <a:lnSpc>
                <a:spcPct val="150000"/>
              </a:lnSpc>
            </a:pPr>
            <a:endParaRPr sz="1067">
              <a:solidFill>
                <a:srgbClr val="666666"/>
              </a:solidFill>
            </a:endParaRPr>
          </a:p>
          <a:p>
            <a:pPr>
              <a:lnSpc>
                <a:spcPct val="150000"/>
              </a:lnSpc>
            </a:pPr>
            <a:r>
              <a:rPr lang="en" sz="1067">
                <a:solidFill>
                  <a:srgbClr val="666666"/>
                </a:solidFill>
              </a:rPr>
              <a:t>Trade offs?</a:t>
            </a:r>
            <a:endParaRPr sz="1067">
              <a:solidFill>
                <a:srgbClr val="666666"/>
              </a:solidFill>
            </a:endParaRPr>
          </a:p>
          <a:p>
            <a:pPr marL="609585" indent="-372524">
              <a:lnSpc>
                <a:spcPct val="150000"/>
              </a:lnSpc>
              <a:buClr>
                <a:srgbClr val="666666"/>
              </a:buClr>
              <a:buSzPts val="800"/>
              <a:buChar char="-"/>
            </a:pPr>
            <a:r>
              <a:rPr lang="en" sz="1067">
                <a:solidFill>
                  <a:srgbClr val="666666"/>
                </a:solidFill>
              </a:rPr>
              <a:t>Reads? Writes? </a:t>
            </a:r>
            <a:endParaRPr sz="1067">
              <a:solidFill>
                <a:srgbClr val="666666"/>
              </a:solidFill>
            </a:endParaRPr>
          </a:p>
          <a:p>
            <a:pPr marL="609585" indent="-372524">
              <a:lnSpc>
                <a:spcPct val="150000"/>
              </a:lnSpc>
              <a:buClr>
                <a:srgbClr val="666666"/>
              </a:buClr>
              <a:buSzPts val="800"/>
              <a:buChar char="-"/>
            </a:pPr>
            <a:r>
              <a:rPr lang="en" sz="1067">
                <a:solidFill>
                  <a:srgbClr val="666666"/>
                </a:solidFill>
              </a:rPr>
              <a:t>100s - thousands of applications reading/writing data</a:t>
            </a:r>
            <a:endParaRPr sz="1067">
              <a:solidFill>
                <a:srgbClr val="666666"/>
              </a:solidFill>
            </a:endParaRPr>
          </a:p>
          <a:p>
            <a:pPr>
              <a:lnSpc>
                <a:spcPct val="150000"/>
              </a:lnSpc>
            </a:pPr>
            <a:endParaRPr sz="1067">
              <a:solidFill>
                <a:srgbClr val="666666"/>
              </a:solidFill>
            </a:endParaRPr>
          </a:p>
          <a:p>
            <a:pPr>
              <a:lnSpc>
                <a:spcPct val="150000"/>
              </a:lnSpc>
            </a:pPr>
            <a:r>
              <a:rPr lang="en" sz="1067">
                <a:solidFill>
                  <a:srgbClr val="666666"/>
                </a:solidFill>
              </a:rPr>
              <a:t>⇒ Hybrids: 1 column → all columns</a:t>
            </a:r>
            <a:endParaRPr sz="1067">
              <a:solidFill>
                <a:srgbClr val="666666"/>
              </a:solidFill>
            </a:endParaRPr>
          </a:p>
          <a:p>
            <a:pPr>
              <a:lnSpc>
                <a:spcPct val="150000"/>
              </a:lnSpc>
            </a:pPr>
            <a:r>
              <a:rPr lang="en" sz="1067">
                <a:solidFill>
                  <a:srgbClr val="666666"/>
                </a:solidFill>
              </a:rPr>
              <a:t>(Week 7: What’s a good schema design?)</a:t>
            </a:r>
            <a:endParaRPr sz="1067">
              <a:solidFill>
                <a:srgbClr val="666666"/>
              </a:solidFill>
            </a:endParaRPr>
          </a:p>
          <a:p>
            <a:pPr>
              <a:lnSpc>
                <a:spcPct val="150000"/>
              </a:lnSpc>
            </a:pPr>
            <a:endParaRPr sz="1067">
              <a:solidFill>
                <a:srgbClr val="666666"/>
              </a:solidFill>
            </a:endParaRPr>
          </a:p>
        </p:txBody>
      </p:sp>
      <p:sp>
        <p:nvSpPr>
          <p:cNvPr id="206" name="Google Shape;206;p38"/>
          <p:cNvSpPr/>
          <p:nvPr/>
        </p:nvSpPr>
        <p:spPr>
          <a:xfrm>
            <a:off x="2402733" y="5377567"/>
            <a:ext cx="4784400" cy="1162800"/>
          </a:xfrm>
          <a:prstGeom prst="roundRect">
            <a:avLst>
              <a:gd name="adj" fmla="val 16667"/>
            </a:avLst>
          </a:prstGeom>
          <a:noFill/>
          <a:ln w="9525" cap="flat" cmpd="sng">
            <a:solidFill>
              <a:srgbClr val="FF0000"/>
            </a:solidFill>
            <a:prstDash val="dot"/>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xEl>
                                              <p:pRg st="1" end="1"/>
                                            </p:txEl>
                                          </p:spTgt>
                                        </p:tgtEl>
                                        <p:attrNameLst>
                                          <p:attrName>style.visibility</p:attrName>
                                        </p:attrNameLst>
                                      </p:cBhvr>
                                      <p:to>
                                        <p:strVal val="visible"/>
                                      </p:to>
                                    </p:set>
                                    <p:animEffect transition="in" filter="fade">
                                      <p:cBhvr>
                                        <p:cTn id="7" dur="1000"/>
                                        <p:tgtEl>
                                          <p:spTgt spid="2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xEl>
                                              <p:pRg st="2" end="2"/>
                                            </p:txEl>
                                          </p:spTgt>
                                        </p:tgtEl>
                                        <p:attrNameLst>
                                          <p:attrName>style.visibility</p:attrName>
                                        </p:attrNameLst>
                                      </p:cBhvr>
                                      <p:to>
                                        <p:strVal val="visible"/>
                                      </p:to>
                                    </p:set>
                                    <p:animEffect transition="in" filter="fade">
                                      <p:cBhvr>
                                        <p:cTn id="12" dur="1000"/>
                                        <p:tgtEl>
                                          <p:spTgt spid="2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
                                            <p:txEl>
                                              <p:pRg st="3" end="3"/>
                                            </p:txEl>
                                          </p:spTgt>
                                        </p:tgtEl>
                                        <p:attrNameLst>
                                          <p:attrName>style.visibility</p:attrName>
                                        </p:attrNameLst>
                                      </p:cBhvr>
                                      <p:to>
                                        <p:strVal val="visible"/>
                                      </p:to>
                                    </p:set>
                                    <p:animEffect transition="in" filter="fade">
                                      <p:cBhvr>
                                        <p:cTn id="17" dur="1000"/>
                                        <p:tgtEl>
                                          <p:spTgt spid="2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
                                            <p:txEl>
                                              <p:pRg st="5" end="5"/>
                                            </p:txEl>
                                          </p:spTgt>
                                        </p:tgtEl>
                                        <p:attrNameLst>
                                          <p:attrName>style.visibility</p:attrName>
                                        </p:attrNameLst>
                                      </p:cBhvr>
                                      <p:to>
                                        <p:strVal val="visible"/>
                                      </p:to>
                                    </p:set>
                                    <p:animEffect transition="in" filter="fade">
                                      <p:cBhvr>
                                        <p:cTn id="22" dur="1000"/>
                                        <p:tgtEl>
                                          <p:spTgt spid="20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
                                            <p:txEl>
                                              <p:pRg st="6" end="6"/>
                                            </p:txEl>
                                          </p:spTgt>
                                        </p:tgtEl>
                                        <p:attrNameLst>
                                          <p:attrName>style.visibility</p:attrName>
                                        </p:attrNameLst>
                                      </p:cBhvr>
                                      <p:to>
                                        <p:strVal val="visible"/>
                                      </p:to>
                                    </p:set>
                                    <p:animEffect transition="in" filter="fade">
                                      <p:cBhvr>
                                        <p:cTn id="27" dur="1000"/>
                                        <p:tgtEl>
                                          <p:spTgt spid="2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body" idx="2"/>
          </p:nvPr>
        </p:nvSpPr>
        <p:spPr>
          <a:xfrm>
            <a:off x="3287233" y="514767"/>
            <a:ext cx="8241600" cy="5893600"/>
          </a:xfrm>
          <a:prstGeom prst="rect">
            <a:avLst/>
          </a:prstGeom>
          <a:noFill/>
          <a:ln>
            <a:noFill/>
          </a:ln>
        </p:spPr>
        <p:txBody>
          <a:bodyPr spcFirstLastPara="1" vert="horz" wrap="square" lIns="121900" tIns="121900" rIns="121900" bIns="121900" rtlCol="0" anchor="t" anchorCtr="0">
            <a:noAutofit/>
          </a:bodyPr>
          <a:lstStyle/>
          <a:p>
            <a:pPr marL="0" indent="0">
              <a:lnSpc>
                <a:spcPct val="90000"/>
              </a:lnSpc>
              <a:spcBef>
                <a:spcPts val="1333"/>
              </a:spcBef>
              <a:buNone/>
            </a:pPr>
            <a:endParaRPr sz="2400" dirty="0">
              <a:solidFill>
                <a:srgbClr val="666666"/>
              </a:solidFill>
              <a:latin typeface="Arial"/>
              <a:ea typeface="Arial"/>
              <a:cs typeface="Arial"/>
              <a:sym typeface="Arial"/>
            </a:endParaRPr>
          </a:p>
          <a:p>
            <a:pPr indent="-457189">
              <a:lnSpc>
                <a:spcPct val="90000"/>
              </a:lnSpc>
              <a:spcBef>
                <a:spcPts val="1333"/>
              </a:spcBef>
              <a:buClr>
                <a:srgbClr val="666666"/>
              </a:buClr>
              <a:buSzPts val="1800"/>
              <a:buFont typeface="Arial"/>
              <a:buChar char="▸"/>
            </a:pPr>
            <a:r>
              <a:rPr lang="en" sz="2400" dirty="0">
                <a:solidFill>
                  <a:srgbClr val="666666"/>
                </a:solidFill>
                <a:latin typeface="Arial"/>
                <a:ea typeface="Arial"/>
                <a:cs typeface="Arial"/>
                <a:sym typeface="Arial"/>
              </a:rPr>
              <a:t>Assume we have a set of “good” tables</a:t>
            </a:r>
            <a:endParaRPr sz="2400" dirty="0">
              <a:solidFill>
                <a:srgbClr val="666666"/>
              </a:solidFill>
              <a:latin typeface="Arial"/>
              <a:ea typeface="Arial"/>
              <a:cs typeface="Arial"/>
              <a:sym typeface="Arial"/>
            </a:endParaRPr>
          </a:p>
          <a:p>
            <a:pPr lvl="1" indent="-457189">
              <a:lnSpc>
                <a:spcPct val="90000"/>
              </a:lnSpc>
              <a:buClr>
                <a:srgbClr val="666666"/>
              </a:buClr>
              <a:buSzPts val="1800"/>
              <a:buFont typeface="Arial"/>
              <a:buChar char="▹"/>
            </a:pPr>
            <a:r>
              <a:rPr lang="en" sz="2400" dirty="0">
                <a:solidFill>
                  <a:srgbClr val="666666"/>
                </a:solidFill>
                <a:latin typeface="Arial"/>
                <a:ea typeface="Arial"/>
                <a:cs typeface="Arial"/>
                <a:sym typeface="Arial"/>
              </a:rPr>
              <a:t>How do we “connect” (join) those tables?</a:t>
            </a:r>
            <a:endParaRPr sz="2400" dirty="0">
              <a:solidFill>
                <a:srgbClr val="666666"/>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indent="-558786">
              <a:lnSpc>
                <a:spcPct val="90000"/>
              </a:lnSpc>
              <a:spcBef>
                <a:spcPts val="1333"/>
              </a:spcBef>
              <a:buClr>
                <a:schemeClr val="dk2"/>
              </a:buClr>
              <a:buSzPts val="1800"/>
              <a:buFont typeface="Arial"/>
              <a:buChar char="▸"/>
            </a:pPr>
            <a:r>
              <a:rPr lang="en" sz="2400" dirty="0">
                <a:solidFill>
                  <a:schemeClr val="dk2"/>
                </a:solidFill>
                <a:latin typeface="Arial"/>
                <a:ea typeface="Arial"/>
                <a:cs typeface="Arial"/>
                <a:sym typeface="Arial"/>
              </a:rPr>
              <a:t>Related important question</a:t>
            </a:r>
            <a:endParaRPr sz="2400" dirty="0">
              <a:solidFill>
                <a:schemeClr val="dk2"/>
              </a:solidFill>
              <a:latin typeface="Arial"/>
              <a:ea typeface="Arial"/>
              <a:cs typeface="Arial"/>
              <a:sym typeface="Arial"/>
            </a:endParaRPr>
          </a:p>
          <a:p>
            <a:pPr lvl="1" indent="-457189">
              <a:lnSpc>
                <a:spcPct val="90000"/>
              </a:lnSpc>
              <a:spcBef>
                <a:spcPts val="1333"/>
              </a:spcBef>
              <a:buClr>
                <a:schemeClr val="dk2"/>
              </a:buClr>
              <a:buSzPts val="1800"/>
            </a:pPr>
            <a:r>
              <a:rPr lang="en" sz="2400" dirty="0">
                <a:solidFill>
                  <a:schemeClr val="dk2"/>
                </a:solidFill>
                <a:latin typeface="Arial"/>
                <a:ea typeface="Arial"/>
                <a:cs typeface="Arial"/>
                <a:sym typeface="Arial"/>
              </a:rPr>
              <a:t>How to break up a “Franken” Table into “good” Tables? </a:t>
            </a:r>
            <a:r>
              <a:rPr lang="en" sz="1467" dirty="0">
                <a:solidFill>
                  <a:schemeClr val="dk2"/>
                </a:solidFill>
                <a:latin typeface="Arial"/>
                <a:ea typeface="Arial"/>
                <a:cs typeface="Arial"/>
                <a:sym typeface="Arial"/>
              </a:rPr>
              <a:t>(i.e, design “good” schema)</a:t>
            </a:r>
            <a:endParaRPr sz="1467" dirty="0">
              <a:solidFill>
                <a:schemeClr val="dk2"/>
              </a:solidFill>
              <a:latin typeface="Arial"/>
              <a:ea typeface="Arial"/>
              <a:cs typeface="Arial"/>
              <a:sym typeface="Arial"/>
            </a:endParaRPr>
          </a:p>
          <a:p>
            <a:pPr lvl="1" indent="-406390">
              <a:lnSpc>
                <a:spcPct val="90000"/>
              </a:lnSpc>
              <a:spcBef>
                <a:spcPts val="1333"/>
              </a:spcBef>
              <a:buClr>
                <a:schemeClr val="dk2"/>
              </a:buClr>
              <a:buSzPts val="1200"/>
              <a:buFont typeface="Arial"/>
              <a:buChar char="▹"/>
            </a:pPr>
            <a:r>
              <a:rPr lang="en" sz="1600" dirty="0">
                <a:solidFill>
                  <a:schemeClr val="dk2"/>
                </a:solidFill>
                <a:latin typeface="Arial"/>
                <a:ea typeface="Arial"/>
                <a:cs typeface="Arial"/>
                <a:sym typeface="Arial"/>
              </a:rPr>
              <a:t>Study in Week </a:t>
            </a:r>
            <a:r>
              <a:rPr lang="en-US" sz="1600" dirty="0">
                <a:solidFill>
                  <a:schemeClr val="dk2"/>
                </a:solidFill>
                <a:latin typeface="Arial"/>
                <a:ea typeface="Arial"/>
                <a:cs typeface="Arial"/>
                <a:sym typeface="Arial"/>
              </a:rPr>
              <a:t>5,6,7</a:t>
            </a:r>
            <a:endParaRPr sz="1600" dirty="0">
              <a:solidFill>
                <a:schemeClr val="dk2"/>
              </a:solidFill>
              <a:latin typeface="Arial"/>
              <a:ea typeface="Arial"/>
              <a:cs typeface="Arial"/>
              <a:sym typeface="Arial"/>
            </a:endParaRPr>
          </a:p>
          <a:p>
            <a:pPr marL="0" indent="0">
              <a:lnSpc>
                <a:spcPct val="90000"/>
              </a:lnSpc>
              <a:spcBef>
                <a:spcPts val="1333"/>
              </a:spcBef>
              <a:buNone/>
            </a:pPr>
            <a:endParaRPr sz="2400" dirty="0">
              <a:solidFill>
                <a:schemeClr val="dk2"/>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marL="0" indent="0">
              <a:lnSpc>
                <a:spcPct val="90000"/>
              </a:lnSpc>
              <a:spcBef>
                <a:spcPts val="1333"/>
              </a:spcBef>
              <a:buNone/>
            </a:pPr>
            <a:endParaRPr sz="2400" dirty="0">
              <a:solidFill>
                <a:schemeClr val="dk2"/>
              </a:solidFill>
              <a:latin typeface="Arial"/>
              <a:ea typeface="Arial"/>
              <a:cs typeface="Arial"/>
              <a:sym typeface="Arial"/>
            </a:endParaRPr>
          </a:p>
          <a:p>
            <a:pPr marL="0" indent="0">
              <a:lnSpc>
                <a:spcPct val="90000"/>
              </a:lnSpc>
              <a:spcBef>
                <a:spcPts val="1333"/>
              </a:spcBef>
              <a:buClr>
                <a:schemeClr val="dk1"/>
              </a:buClr>
              <a:buSzPts val="1100"/>
              <a:buNone/>
            </a:pPr>
            <a:endParaRPr sz="2400" u="sng" dirty="0">
              <a:solidFill>
                <a:schemeClr val="dk2"/>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marL="0" indent="0">
              <a:lnSpc>
                <a:spcPct val="90000"/>
              </a:lnSpc>
              <a:spcBef>
                <a:spcPts val="1333"/>
              </a:spcBef>
              <a:buNone/>
            </a:pPr>
            <a:endParaRPr sz="2400" dirty="0">
              <a:solidFill>
                <a:srgbClr val="666666"/>
              </a:solidFill>
              <a:latin typeface="Arial"/>
              <a:ea typeface="Arial"/>
              <a:cs typeface="Arial"/>
              <a:sym typeface="Arial"/>
            </a:endParaRPr>
          </a:p>
          <a:p>
            <a:pPr marL="1219170" indent="0">
              <a:lnSpc>
                <a:spcPct val="90000"/>
              </a:lnSpc>
              <a:spcBef>
                <a:spcPts val="1333"/>
              </a:spcBef>
              <a:buNone/>
            </a:pPr>
            <a:endParaRPr sz="2400" dirty="0">
              <a:solidFill>
                <a:srgbClr val="666666"/>
              </a:solidFill>
              <a:latin typeface="Arial"/>
              <a:ea typeface="Arial"/>
              <a:cs typeface="Arial"/>
              <a:sym typeface="Arial"/>
            </a:endParaRPr>
          </a:p>
        </p:txBody>
      </p:sp>
      <p:sp>
        <p:nvSpPr>
          <p:cNvPr id="212" name="Google Shape;212;p39"/>
          <p:cNvSpPr txBox="1">
            <a:spLocks noGrp="1"/>
          </p:cNvSpPr>
          <p:nvPr>
            <p:ph type="title"/>
          </p:nvPr>
        </p:nvSpPr>
        <p:spPr>
          <a:xfrm>
            <a:off x="143233" y="2120833"/>
            <a:ext cx="2651200" cy="1476800"/>
          </a:xfrm>
          <a:prstGeom prst="rect">
            <a:avLst/>
          </a:prstGeom>
          <a:noFill/>
          <a:ln>
            <a:noFill/>
          </a:ln>
        </p:spPr>
        <p:txBody>
          <a:bodyPr spcFirstLastPara="1" vert="horz" wrap="square" lIns="121900" tIns="121900" rIns="121900" bIns="121900" rtlCol="0" anchor="t" anchorCtr="0">
            <a:noAutofit/>
          </a:bodyPr>
          <a:lstStyle/>
          <a:p>
            <a:r>
              <a:rPr lang="en" sz="4000" b="0">
                <a:latin typeface="Arial"/>
                <a:ea typeface="Arial"/>
                <a:cs typeface="Arial"/>
                <a:sym typeface="Arial"/>
              </a:rPr>
              <a:t>Assume</a:t>
            </a:r>
            <a:endParaRPr sz="4000" b="0">
              <a:latin typeface="Arial"/>
              <a:ea typeface="Arial"/>
              <a:cs typeface="Arial"/>
              <a:sym typeface="Arial"/>
            </a:endParaRPr>
          </a:p>
          <a:p>
            <a:r>
              <a:rPr lang="en" b="0">
                <a:latin typeface="Arial"/>
                <a:ea typeface="Arial"/>
                <a:cs typeface="Arial"/>
                <a:sym typeface="Arial"/>
              </a:rPr>
              <a:t>(for now)</a:t>
            </a:r>
            <a:endParaRPr b="0">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xEl>
                                              <p:pRg st="1" end="1"/>
                                            </p:txEl>
                                          </p:spTgt>
                                        </p:tgtEl>
                                        <p:attrNameLst>
                                          <p:attrName>style.visibility</p:attrName>
                                        </p:attrNameLst>
                                      </p:cBhvr>
                                      <p:to>
                                        <p:strVal val="visible"/>
                                      </p:to>
                                    </p:set>
                                    <p:animEffect transition="in" filter="fade">
                                      <p:cBhvr>
                                        <p:cTn id="7" dur="1000"/>
                                        <p:tgtEl>
                                          <p:spTgt spid="2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xEl>
                                              <p:pRg st="2" end="2"/>
                                            </p:txEl>
                                          </p:spTgt>
                                        </p:tgtEl>
                                        <p:attrNameLst>
                                          <p:attrName>style.visibility</p:attrName>
                                        </p:attrNameLst>
                                      </p:cBhvr>
                                      <p:to>
                                        <p:strVal val="visible"/>
                                      </p:to>
                                    </p:set>
                                    <p:animEffect transition="in" filter="fade">
                                      <p:cBhvr>
                                        <p:cTn id="12" dur="1000"/>
                                        <p:tgtEl>
                                          <p:spTgt spid="2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xEl>
                                              <p:pRg st="5" end="5"/>
                                            </p:txEl>
                                          </p:spTgt>
                                        </p:tgtEl>
                                        <p:attrNameLst>
                                          <p:attrName>style.visibility</p:attrName>
                                        </p:attrNameLst>
                                      </p:cBhvr>
                                      <p:to>
                                        <p:strVal val="visible"/>
                                      </p:to>
                                    </p:set>
                                    <p:animEffect transition="in" filter="fade">
                                      <p:cBhvr>
                                        <p:cTn id="17" dur="1000"/>
                                        <p:tgtEl>
                                          <p:spTgt spid="2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
                                            <p:txEl>
                                              <p:pRg st="6" end="6"/>
                                            </p:txEl>
                                          </p:spTgt>
                                        </p:tgtEl>
                                        <p:attrNameLst>
                                          <p:attrName>style.visibility</p:attrName>
                                        </p:attrNameLst>
                                      </p:cBhvr>
                                      <p:to>
                                        <p:strVal val="visible"/>
                                      </p:to>
                                    </p:set>
                                    <p:animEffect transition="in" filter="fade">
                                      <p:cBhvr>
                                        <p:cTn id="22" dur="1000"/>
                                        <p:tgtEl>
                                          <p:spTgt spid="2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xEl>
                                              <p:pRg st="7" end="7"/>
                                            </p:txEl>
                                          </p:spTgt>
                                        </p:tgtEl>
                                        <p:attrNameLst>
                                          <p:attrName>style.visibility</p:attrName>
                                        </p:attrNameLst>
                                      </p:cBhvr>
                                      <p:to>
                                        <p:strVal val="visible"/>
                                      </p:to>
                                    </p:set>
                                    <p:animEffect transition="in" filter="fade">
                                      <p:cBhvr>
                                        <p:cTn id="27" dur="1000"/>
                                        <p:tgtEl>
                                          <p:spTgt spid="2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D5F5-412D-14DA-B7C0-F4DFF44A0EDD}"/>
              </a:ext>
            </a:extLst>
          </p:cNvPr>
          <p:cNvSpPr>
            <a:spLocks noGrp="1"/>
          </p:cNvSpPr>
          <p:nvPr>
            <p:ph type="title"/>
          </p:nvPr>
        </p:nvSpPr>
        <p:spPr/>
        <p:txBody>
          <a:bodyPr/>
          <a:lstStyle/>
          <a:p>
            <a:r>
              <a:rPr lang="en-US" dirty="0"/>
              <a:t>Basic Example of Join</a:t>
            </a:r>
            <a:endParaRPr lang="en-GB" dirty="0"/>
          </a:p>
        </p:txBody>
      </p:sp>
      <p:sp>
        <p:nvSpPr>
          <p:cNvPr id="3" name="Text Placeholder 2">
            <a:extLst>
              <a:ext uri="{FF2B5EF4-FFF2-40B4-BE49-F238E27FC236}">
                <a16:creationId xmlns:a16="http://schemas.microsoft.com/office/drawing/2014/main" id="{4304B2BC-AB85-1014-FB69-B14C14CA3E3E}"/>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0F4AB45-A9DF-ACDA-B49D-493C11A879BB}"/>
              </a:ext>
            </a:extLst>
          </p:cNvPr>
          <p:cNvSpPr>
            <a:spLocks noGrp="1"/>
          </p:cNvSpPr>
          <p:nvPr>
            <p:ph type="body" idx="2"/>
          </p:nvPr>
        </p:nvSpPr>
        <p:spPr/>
        <p:txBody>
          <a:bodyPr/>
          <a:lstStyle/>
          <a:p>
            <a:endParaRPr lang="en-GB"/>
          </a:p>
        </p:txBody>
      </p:sp>
    </p:spTree>
    <p:extLst>
      <p:ext uri="{BB962C8B-B14F-4D97-AF65-F5344CB8AC3E}">
        <p14:creationId xmlns:p14="http://schemas.microsoft.com/office/powerpoint/2010/main" val="3691338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ctrTitle" idx="4294967295"/>
          </p:nvPr>
        </p:nvSpPr>
        <p:spPr>
          <a:xfrm>
            <a:off x="3002000" y="233800"/>
            <a:ext cx="74284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Joins</a:t>
            </a:r>
            <a:endParaRPr sz="4000">
              <a:solidFill>
                <a:srgbClr val="666666"/>
              </a:solidFill>
            </a:endParaRPr>
          </a:p>
        </p:txBody>
      </p:sp>
      <p:sp>
        <p:nvSpPr>
          <p:cNvPr id="218" name="Google Shape;218;p40"/>
          <p:cNvSpPr txBox="1"/>
          <p:nvPr/>
        </p:nvSpPr>
        <p:spPr>
          <a:xfrm>
            <a:off x="3109300" y="1394333"/>
            <a:ext cx="5611600" cy="835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1600" dirty="0">
              <a:solidFill>
                <a:srgbClr val="ED7D31"/>
              </a:solidFill>
            </a:endParaRPr>
          </a:p>
          <a:p>
            <a:pPr>
              <a:lnSpc>
                <a:spcPct val="150000"/>
              </a:lnSpc>
              <a:buClr>
                <a:schemeClr val="dk1"/>
              </a:buClr>
              <a:buSzPts val="1100"/>
            </a:pPr>
            <a:r>
              <a:rPr lang="en" sz="1600" dirty="0">
                <a:solidFill>
                  <a:srgbClr val="ED7D31"/>
                </a:solidFill>
              </a:rPr>
              <a:t>Product(</a:t>
            </a:r>
            <a:r>
              <a:rPr lang="en" sz="1600" u="sng" dirty="0">
                <a:solidFill>
                  <a:srgbClr val="ED7D31"/>
                </a:solidFill>
              </a:rPr>
              <a:t>PName</a:t>
            </a:r>
            <a:r>
              <a:rPr lang="en" sz="1600" dirty="0">
                <a:solidFill>
                  <a:srgbClr val="ED7D31"/>
                </a:solidFill>
              </a:rPr>
              <a:t>, Price, Category, Manufacturer)</a:t>
            </a:r>
            <a:endParaRPr sz="1600" dirty="0">
              <a:solidFill>
                <a:srgbClr val="ED7D31"/>
              </a:solidFill>
            </a:endParaRPr>
          </a:p>
          <a:p>
            <a:pPr>
              <a:lnSpc>
                <a:spcPct val="150000"/>
              </a:lnSpc>
              <a:buClr>
                <a:schemeClr val="dk1"/>
              </a:buClr>
              <a:buSzPts val="1100"/>
            </a:pPr>
            <a:r>
              <a:rPr lang="en" sz="1600" dirty="0">
                <a:solidFill>
                  <a:srgbClr val="ED7D31"/>
                </a:solidFill>
              </a:rPr>
              <a:t>Company(</a:t>
            </a:r>
            <a:r>
              <a:rPr lang="en" sz="1600" u="sng" dirty="0">
                <a:solidFill>
                  <a:srgbClr val="ED7D31"/>
                </a:solidFill>
              </a:rPr>
              <a:t>CName</a:t>
            </a:r>
            <a:r>
              <a:rPr lang="en" sz="1600" dirty="0">
                <a:solidFill>
                  <a:srgbClr val="ED7D31"/>
                </a:solidFill>
              </a:rPr>
              <a:t>, StockPrice, Country)</a:t>
            </a:r>
            <a:endParaRPr sz="1600" dirty="0">
              <a:solidFill>
                <a:srgbClr val="ED7D31"/>
              </a:solidFill>
            </a:endParaRPr>
          </a:p>
          <a:p>
            <a:endParaRPr sz="1600" dirty="0">
              <a:solidFill>
                <a:srgbClr val="ED7D31"/>
              </a:solidFill>
            </a:endParaRPr>
          </a:p>
        </p:txBody>
      </p:sp>
      <p:sp>
        <p:nvSpPr>
          <p:cNvPr id="219" name="Google Shape;219;p40"/>
          <p:cNvSpPr txBox="1"/>
          <p:nvPr/>
        </p:nvSpPr>
        <p:spPr>
          <a:xfrm>
            <a:off x="3109300" y="3312567"/>
            <a:ext cx="5692000" cy="8352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i="1">
                <a:solidFill>
                  <a:schemeClr val="dk1"/>
                </a:solidFill>
                <a:latin typeface="Calibri"/>
                <a:ea typeface="Calibri"/>
                <a:cs typeface="Calibri"/>
                <a:sym typeface="Calibri"/>
              </a:rPr>
              <a:t>Ex:</a:t>
            </a:r>
            <a:r>
              <a:rPr lang="en" sz="2400">
                <a:solidFill>
                  <a:srgbClr val="ED7D31"/>
                </a:solidFill>
                <a:latin typeface="Calibri"/>
                <a:ea typeface="Calibri"/>
                <a:cs typeface="Calibri"/>
                <a:sym typeface="Calibri"/>
              </a:rPr>
              <a:t> </a:t>
            </a:r>
            <a:r>
              <a:rPr lang="en" sz="2400">
                <a:solidFill>
                  <a:schemeClr val="dk1"/>
                </a:solidFill>
                <a:latin typeface="Calibri"/>
                <a:ea typeface="Calibri"/>
                <a:cs typeface="Calibri"/>
                <a:sym typeface="Calibri"/>
              </a:rPr>
              <a:t>Find all products under $200 manufactured in Japan; return their names and prices.</a:t>
            </a:r>
            <a:endParaRPr sz="2400">
              <a:solidFill>
                <a:schemeClr val="dk1"/>
              </a:solidFill>
              <a:latin typeface="Calibri"/>
              <a:ea typeface="Calibri"/>
              <a:cs typeface="Calibri"/>
              <a:sym typeface="Calibri"/>
            </a:endParaRPr>
          </a:p>
        </p:txBody>
      </p:sp>
      <p:sp>
        <p:nvSpPr>
          <p:cNvPr id="220" name="Google Shape;220;p40"/>
          <p:cNvSpPr/>
          <p:nvPr/>
        </p:nvSpPr>
        <p:spPr>
          <a:xfrm>
            <a:off x="9363467" y="1423900"/>
            <a:ext cx="2489600" cy="2029200"/>
          </a:xfrm>
          <a:prstGeom prst="roundRect">
            <a:avLst>
              <a:gd name="adj" fmla="val 16667"/>
            </a:avLst>
          </a:prstGeom>
          <a:solidFill>
            <a:srgbClr val="FCE5CD"/>
          </a:solidFill>
          <a:ln>
            <a:noFill/>
          </a:ln>
        </p:spPr>
        <p:txBody>
          <a:bodyPr spcFirstLastPara="1" wrap="square" lIns="121900" tIns="121900" rIns="121900" bIns="121900" anchor="ctr" anchorCtr="0">
            <a:noAutofit/>
          </a:bodyPr>
          <a:lstStyle/>
          <a:p>
            <a:pPr>
              <a:lnSpc>
                <a:spcPct val="115000"/>
              </a:lnSpc>
            </a:pPr>
            <a:endParaRPr sz="1600">
              <a:solidFill>
                <a:schemeClr val="dk1"/>
              </a:solidFill>
            </a:endParaRPr>
          </a:p>
          <a:p>
            <a:pPr>
              <a:lnSpc>
                <a:spcPct val="115000"/>
              </a:lnSpc>
              <a:buClr>
                <a:schemeClr val="dk1"/>
              </a:buClr>
              <a:buSzPts val="1100"/>
            </a:pPr>
            <a:r>
              <a:rPr lang="en" sz="1600">
                <a:solidFill>
                  <a:schemeClr val="dk1"/>
                </a:solidFill>
              </a:rPr>
              <a:t>Note: we will often omit attribute types in schema definitions for brevity, but assume attributes are always atomic types</a:t>
            </a:r>
            <a:endParaRPr sz="1600">
              <a:solidFill>
                <a:schemeClr val="dk1"/>
              </a:solidFill>
            </a:endParaRPr>
          </a:p>
          <a:p>
            <a:pPr>
              <a:lnSpc>
                <a:spcPct val="115000"/>
              </a:lnSpc>
            </a:pPr>
            <a:endParaRPr sz="1600">
              <a:solidFill>
                <a:schemeClr val="dk1"/>
              </a:solidFill>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ctrTitle" idx="4294967295"/>
          </p:nvPr>
        </p:nvSpPr>
        <p:spPr>
          <a:xfrm>
            <a:off x="3002000" y="233800"/>
            <a:ext cx="74284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Joins</a:t>
            </a:r>
            <a:endParaRPr sz="4000">
              <a:solidFill>
                <a:srgbClr val="666666"/>
              </a:solidFill>
            </a:endParaRPr>
          </a:p>
        </p:txBody>
      </p:sp>
      <p:sp>
        <p:nvSpPr>
          <p:cNvPr id="226" name="Google Shape;226;p41"/>
          <p:cNvSpPr txBox="1"/>
          <p:nvPr/>
        </p:nvSpPr>
        <p:spPr>
          <a:xfrm>
            <a:off x="196200" y="1184783"/>
            <a:ext cx="5611600" cy="835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1600">
              <a:solidFill>
                <a:srgbClr val="ED7D31"/>
              </a:solidFill>
            </a:endParaRPr>
          </a:p>
          <a:p>
            <a:pPr>
              <a:lnSpc>
                <a:spcPct val="150000"/>
              </a:lnSpc>
            </a:pPr>
            <a:r>
              <a:rPr lang="en" sz="1600">
                <a:solidFill>
                  <a:srgbClr val="ED7D31"/>
                </a:solidFill>
              </a:rPr>
              <a:t>Product(</a:t>
            </a:r>
            <a:r>
              <a:rPr lang="en" sz="1600" u="sng">
                <a:solidFill>
                  <a:srgbClr val="ED7D31"/>
                </a:solidFill>
              </a:rPr>
              <a:t>PName</a:t>
            </a:r>
            <a:r>
              <a:rPr lang="en" sz="1600">
                <a:solidFill>
                  <a:srgbClr val="ED7D31"/>
                </a:solidFill>
              </a:rPr>
              <a:t>, Price, Category, Manufacturer)</a:t>
            </a:r>
            <a:endParaRPr sz="1600">
              <a:solidFill>
                <a:srgbClr val="ED7D31"/>
              </a:solidFill>
            </a:endParaRPr>
          </a:p>
          <a:p>
            <a:pPr>
              <a:lnSpc>
                <a:spcPct val="150000"/>
              </a:lnSpc>
            </a:pPr>
            <a:r>
              <a:rPr lang="en" sz="1600">
                <a:solidFill>
                  <a:srgbClr val="ED7D31"/>
                </a:solidFill>
              </a:rPr>
              <a:t>Company(</a:t>
            </a:r>
            <a:r>
              <a:rPr lang="en" sz="1600" u="sng">
                <a:solidFill>
                  <a:srgbClr val="ED7D31"/>
                </a:solidFill>
              </a:rPr>
              <a:t>CName</a:t>
            </a:r>
            <a:r>
              <a:rPr lang="en" sz="1600">
                <a:solidFill>
                  <a:srgbClr val="ED7D31"/>
                </a:solidFill>
              </a:rPr>
              <a:t>, StockPrice, Country)</a:t>
            </a:r>
            <a:endParaRPr sz="1600">
              <a:solidFill>
                <a:srgbClr val="ED7D31"/>
              </a:solidFill>
            </a:endParaRPr>
          </a:p>
          <a:p>
            <a:endParaRPr sz="1600">
              <a:solidFill>
                <a:srgbClr val="ED7D31"/>
              </a:solidFill>
            </a:endParaRPr>
          </a:p>
        </p:txBody>
      </p:sp>
      <p:sp>
        <p:nvSpPr>
          <p:cNvPr id="227" name="Google Shape;227;p41"/>
          <p:cNvSpPr txBox="1"/>
          <p:nvPr/>
        </p:nvSpPr>
        <p:spPr>
          <a:xfrm>
            <a:off x="198004" y="3539352"/>
            <a:ext cx="5611600" cy="225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endParaRPr sz="2400" dirty="0">
              <a:solidFill>
                <a:srgbClr val="ED7D31"/>
              </a:solidFill>
            </a:endParaRPr>
          </a:p>
          <a:p>
            <a:pPr>
              <a:lnSpc>
                <a:spcPct val="115000"/>
              </a:lnSpc>
            </a:pPr>
            <a:r>
              <a:rPr lang="en" sz="2400" dirty="0">
                <a:solidFill>
                  <a:srgbClr val="ED7D31"/>
                </a:solidFill>
              </a:rPr>
              <a:t>SELECT</a:t>
            </a:r>
            <a:r>
              <a:rPr lang="en" sz="2400" dirty="0">
                <a:solidFill>
                  <a:schemeClr val="dk1"/>
                </a:solidFill>
              </a:rPr>
              <a:t> PName, Price</a:t>
            </a:r>
            <a:endParaRPr sz="2400" dirty="0">
              <a:solidFill>
                <a:schemeClr val="dk1"/>
              </a:solidFill>
            </a:endParaRPr>
          </a:p>
          <a:p>
            <a:pPr>
              <a:lnSpc>
                <a:spcPct val="115000"/>
              </a:lnSpc>
            </a:pPr>
            <a:r>
              <a:rPr lang="en" sz="2400" dirty="0">
                <a:solidFill>
                  <a:srgbClr val="ED7D31"/>
                </a:solidFill>
              </a:rPr>
              <a:t>FROM</a:t>
            </a:r>
            <a:r>
              <a:rPr lang="en" sz="2400" dirty="0">
                <a:solidFill>
                  <a:schemeClr val="dk1"/>
                </a:solidFill>
              </a:rPr>
              <a:t>   Product, Company</a:t>
            </a:r>
            <a:endParaRPr sz="2400" dirty="0">
              <a:solidFill>
                <a:schemeClr val="dk1"/>
              </a:solidFill>
            </a:endParaRPr>
          </a:p>
          <a:p>
            <a:pPr>
              <a:lnSpc>
                <a:spcPct val="115000"/>
              </a:lnSpc>
            </a:pPr>
            <a:r>
              <a:rPr lang="en" sz="2400" dirty="0">
                <a:solidFill>
                  <a:srgbClr val="ED7D31"/>
                </a:solidFill>
              </a:rPr>
              <a:t>WHERE  </a:t>
            </a:r>
            <a:r>
              <a:rPr lang="en" sz="2400" dirty="0">
                <a:solidFill>
                  <a:srgbClr val="44546A"/>
                </a:solidFill>
              </a:rPr>
              <a:t>Manufacturer = CName</a:t>
            </a:r>
            <a:endParaRPr sz="2400" dirty="0">
              <a:solidFill>
                <a:srgbClr val="44546A"/>
              </a:solidFill>
            </a:endParaRPr>
          </a:p>
          <a:p>
            <a:pPr>
              <a:lnSpc>
                <a:spcPct val="115000"/>
              </a:lnSpc>
            </a:pPr>
            <a:r>
              <a:rPr lang="en" sz="2400" dirty="0">
                <a:solidFill>
                  <a:srgbClr val="44546A"/>
                </a:solidFill>
              </a:rPr>
              <a:t>               AND Country=‘Japan’</a:t>
            </a:r>
            <a:endParaRPr sz="2400" dirty="0">
              <a:solidFill>
                <a:srgbClr val="44546A"/>
              </a:solidFill>
            </a:endParaRPr>
          </a:p>
          <a:p>
            <a:pPr>
              <a:lnSpc>
                <a:spcPct val="115000"/>
              </a:lnSpc>
            </a:pPr>
            <a:r>
              <a:rPr lang="en" sz="2400" dirty="0">
                <a:solidFill>
                  <a:srgbClr val="44546A"/>
                </a:solidFill>
              </a:rPr>
              <a:t>   	      AND Price &lt;= 200</a:t>
            </a:r>
            <a:endParaRPr sz="2400" dirty="0">
              <a:solidFill>
                <a:srgbClr val="44546A"/>
              </a:solidFill>
            </a:endParaRPr>
          </a:p>
          <a:p>
            <a:endParaRPr sz="2400" dirty="0">
              <a:solidFill>
                <a:srgbClr val="ED7D31"/>
              </a:solidFill>
            </a:endParaRPr>
          </a:p>
        </p:txBody>
      </p:sp>
      <p:sp>
        <p:nvSpPr>
          <p:cNvPr id="228" name="Google Shape;228;p41"/>
          <p:cNvSpPr txBox="1"/>
          <p:nvPr/>
        </p:nvSpPr>
        <p:spPr>
          <a:xfrm>
            <a:off x="139800" y="2225949"/>
            <a:ext cx="5724400" cy="8352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i="1" dirty="0">
                <a:solidFill>
                  <a:schemeClr val="dk1"/>
                </a:solidFill>
                <a:latin typeface="Calibri"/>
                <a:ea typeface="Calibri"/>
                <a:cs typeface="Calibri"/>
                <a:sym typeface="Calibri"/>
              </a:rPr>
              <a:t>Ex:</a:t>
            </a:r>
            <a:r>
              <a:rPr lang="en" sz="2400" dirty="0">
                <a:solidFill>
                  <a:srgbClr val="ED7D31"/>
                </a:solidFill>
                <a:latin typeface="Calibri"/>
                <a:ea typeface="Calibri"/>
                <a:cs typeface="Calibri"/>
                <a:sym typeface="Calibri"/>
              </a:rPr>
              <a:t> </a:t>
            </a:r>
            <a:r>
              <a:rPr lang="en" sz="2400" dirty="0">
                <a:solidFill>
                  <a:schemeClr val="dk1"/>
                </a:solidFill>
                <a:latin typeface="Calibri"/>
                <a:ea typeface="Calibri"/>
                <a:cs typeface="Calibri"/>
                <a:sym typeface="Calibri"/>
              </a:rPr>
              <a:t>Find all products under $200 manufactured in Japan; return their names and prices.</a:t>
            </a:r>
            <a:endParaRPr sz="2400" dirty="0">
              <a:solidFill>
                <a:schemeClr val="dk1"/>
              </a:solidFill>
              <a:latin typeface="Calibri"/>
              <a:ea typeface="Calibri"/>
              <a:cs typeface="Calibri"/>
              <a:sym typeface="Calibri"/>
            </a:endParaRPr>
          </a:p>
        </p:txBody>
      </p:sp>
      <p:sp>
        <p:nvSpPr>
          <p:cNvPr id="229" name="Google Shape;229;p41"/>
          <p:cNvSpPr/>
          <p:nvPr/>
        </p:nvSpPr>
        <p:spPr>
          <a:xfrm>
            <a:off x="5920600" y="3429000"/>
            <a:ext cx="2955200" cy="3314041"/>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a:lnSpc>
                <a:spcPct val="115000"/>
              </a:lnSpc>
            </a:pPr>
            <a:endParaRPr sz="2400" dirty="0">
              <a:solidFill>
                <a:schemeClr val="dk1"/>
              </a:solidFill>
            </a:endParaRPr>
          </a:p>
          <a:p>
            <a:pPr>
              <a:lnSpc>
                <a:spcPct val="115000"/>
              </a:lnSpc>
              <a:buClr>
                <a:schemeClr val="dk1"/>
              </a:buClr>
              <a:buSzPts val="1100"/>
            </a:pPr>
            <a:r>
              <a:rPr lang="en" sz="2400" dirty="0">
                <a:solidFill>
                  <a:schemeClr val="dk1"/>
                </a:solidFill>
              </a:rPr>
              <a:t>A </a:t>
            </a:r>
            <a:r>
              <a:rPr lang="en" sz="2400" b="1" u="sng" dirty="0">
                <a:solidFill>
                  <a:schemeClr val="dk1"/>
                </a:solidFill>
              </a:rPr>
              <a:t>join</a:t>
            </a:r>
            <a:r>
              <a:rPr lang="en" sz="2400" dirty="0">
                <a:solidFill>
                  <a:schemeClr val="dk1"/>
                </a:solidFill>
              </a:rPr>
              <a:t> between tables returns all unique combinations of their tuples </a:t>
            </a:r>
            <a:r>
              <a:rPr lang="en" sz="2400" b="1" dirty="0">
                <a:solidFill>
                  <a:schemeClr val="dk1"/>
                </a:solidFill>
              </a:rPr>
              <a:t>which meet some specified join condition</a:t>
            </a:r>
            <a:endParaRPr sz="2400" b="1" dirty="0">
              <a:solidFill>
                <a:schemeClr val="dk1"/>
              </a:solidFill>
            </a:endParaRPr>
          </a:p>
          <a:p>
            <a:pPr>
              <a:lnSpc>
                <a:spcPct val="115000"/>
              </a:lnSpc>
            </a:pPr>
            <a:endParaRPr sz="2400" dirty="0">
              <a:solidFill>
                <a:schemeClr val="dk1"/>
              </a:solidFill>
            </a:endParaRPr>
          </a:p>
        </p:txBody>
      </p:sp>
      <p:sp>
        <p:nvSpPr>
          <p:cNvPr id="230" name="Google Shape;230;p41"/>
          <p:cNvSpPr/>
          <p:nvPr/>
        </p:nvSpPr>
        <p:spPr>
          <a:xfrm>
            <a:off x="196200" y="4089549"/>
            <a:ext cx="4544400" cy="374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43FBD2B-848C-4B8A-BA35-01CC5CC1F5D9}"/>
                  </a:ext>
                </a:extLst>
              </p14:cNvPr>
              <p14:cNvContentPartPr/>
              <p14:nvPr/>
            </p14:nvContentPartPr>
            <p14:xfrm>
              <a:off x="11614560" y="6352800"/>
              <a:ext cx="25920" cy="12480"/>
            </p14:xfrm>
          </p:contentPart>
        </mc:Choice>
        <mc:Fallback>
          <p:pic>
            <p:nvPicPr>
              <p:cNvPr id="4" name="Ink 3">
                <a:extLst>
                  <a:ext uri="{FF2B5EF4-FFF2-40B4-BE49-F238E27FC236}">
                    <a16:creationId xmlns:a16="http://schemas.microsoft.com/office/drawing/2014/main" id="{543FBD2B-848C-4B8A-BA35-01CC5CC1F5D9}"/>
                  </a:ext>
                </a:extLst>
              </p:cNvPr>
              <p:cNvPicPr/>
              <p:nvPr/>
            </p:nvPicPr>
            <p:blipFill>
              <a:blip r:embed="rId4"/>
              <a:stretch>
                <a:fillRect/>
              </a:stretch>
            </p:blipFill>
            <p:spPr>
              <a:xfrm>
                <a:off x="11605200" y="6343624"/>
                <a:ext cx="44640" cy="31567"/>
              </a:xfrm>
              <a:prstGeom prst="rect">
                <a:avLst/>
              </a:prstGeom>
            </p:spPr>
          </p:pic>
        </mc:Fallback>
      </mc:AlternateContent>
      <p:graphicFrame>
        <p:nvGraphicFramePr>
          <p:cNvPr id="11" name="Google Shape;247;p43">
            <a:extLst>
              <a:ext uri="{FF2B5EF4-FFF2-40B4-BE49-F238E27FC236}">
                <a16:creationId xmlns:a16="http://schemas.microsoft.com/office/drawing/2014/main" id="{3B39AC8E-FCD3-47E6-943C-B7F207844C7D}"/>
              </a:ext>
            </a:extLst>
          </p:cNvPr>
          <p:cNvGraphicFramePr/>
          <p:nvPr/>
        </p:nvGraphicFramePr>
        <p:xfrm>
          <a:off x="9033267" y="3969433"/>
          <a:ext cx="2794267" cy="2770999"/>
        </p:xfrm>
        <a:graphic>
          <a:graphicData uri="http://schemas.openxmlformats.org/drawingml/2006/table">
            <a:tbl>
              <a:tblPr>
                <a:noFill/>
              </a:tblPr>
              <a:tblGrid>
                <a:gridCol w="1233067">
                  <a:extLst>
                    <a:ext uri="{9D8B030D-6E8A-4147-A177-3AD203B41FA5}">
                      <a16:colId xmlns:a16="http://schemas.microsoft.com/office/drawing/2014/main" val="20000"/>
                    </a:ext>
                  </a:extLst>
                </a:gridCol>
                <a:gridCol w="786633">
                  <a:extLst>
                    <a:ext uri="{9D8B030D-6E8A-4147-A177-3AD203B41FA5}">
                      <a16:colId xmlns:a16="http://schemas.microsoft.com/office/drawing/2014/main" val="20001"/>
                    </a:ext>
                  </a:extLst>
                </a:gridCol>
                <a:gridCol w="774567">
                  <a:extLst>
                    <a:ext uri="{9D8B030D-6E8A-4147-A177-3AD203B41FA5}">
                      <a16:colId xmlns:a16="http://schemas.microsoft.com/office/drawing/2014/main" val="20002"/>
                    </a:ext>
                  </a:extLst>
                </a:gridCol>
              </a:tblGrid>
              <a:tr h="986200">
                <a:tc>
                  <a:txBody>
                    <a:bodyPr/>
                    <a:lstStyle/>
                    <a:p>
                      <a:pPr marL="0" lvl="0" indent="0" algn="ctr" rtl="0">
                        <a:lnSpc>
                          <a:spcPct val="115000"/>
                        </a:lnSpc>
                        <a:spcBef>
                          <a:spcPts val="400"/>
                        </a:spcBef>
                        <a:spcAft>
                          <a:spcPts val="0"/>
                        </a:spcAft>
                        <a:buNone/>
                      </a:pPr>
                      <a:r>
                        <a:rPr lang="en" sz="1300" b="1" u="sng">
                          <a:solidFill>
                            <a:srgbClr val="ED7D31"/>
                          </a:solidFill>
                          <a:latin typeface="Times New Roman"/>
                          <a:ea typeface="Times New Roman"/>
                          <a:cs typeface="Times New Roman"/>
                          <a:sym typeface="Times New Roman"/>
                        </a:rPr>
                        <a:t>CName</a:t>
                      </a:r>
                      <a:endParaRPr sz="1300" b="1" u="sng">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Stock</a:t>
                      </a:r>
                      <a:endParaRPr sz="1300" b="1">
                        <a:solidFill>
                          <a:srgbClr val="ED7D31"/>
                        </a:solidFill>
                        <a:latin typeface="Times New Roman"/>
                        <a:ea typeface="Times New Roman"/>
                        <a:cs typeface="Times New Roman"/>
                        <a:sym typeface="Times New Roman"/>
                      </a:endParaRPr>
                    </a:p>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Country</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5949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GizmoWorks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USA</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5949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65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Japan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594933">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Hitachi</a:t>
                      </a:r>
                      <a:endParaRPr sz="1300" b="1" dirty="0">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Japan</a:t>
                      </a:r>
                      <a:endParaRPr sz="1300" b="1" dirty="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graphicFrame>
        <p:nvGraphicFramePr>
          <p:cNvPr id="12" name="Google Shape;249;p43">
            <a:extLst>
              <a:ext uri="{FF2B5EF4-FFF2-40B4-BE49-F238E27FC236}">
                <a16:creationId xmlns:a16="http://schemas.microsoft.com/office/drawing/2014/main" id="{FAED7595-241E-447F-8F0B-BE89F86F88FF}"/>
              </a:ext>
            </a:extLst>
          </p:cNvPr>
          <p:cNvGraphicFramePr/>
          <p:nvPr/>
        </p:nvGraphicFramePr>
        <p:xfrm>
          <a:off x="6215933" y="707394"/>
          <a:ext cx="5634666" cy="2520765"/>
        </p:xfrm>
        <a:graphic>
          <a:graphicData uri="http://schemas.openxmlformats.org/drawingml/2006/table">
            <a:tbl>
              <a:tblPr>
                <a:noFill/>
              </a:tblPr>
              <a:tblGrid>
                <a:gridCol w="1430033">
                  <a:extLst>
                    <a:ext uri="{9D8B030D-6E8A-4147-A177-3AD203B41FA5}">
                      <a16:colId xmlns:a16="http://schemas.microsoft.com/office/drawing/2014/main" val="20000"/>
                    </a:ext>
                  </a:extLst>
                </a:gridCol>
                <a:gridCol w="1258333">
                  <a:extLst>
                    <a:ext uri="{9D8B030D-6E8A-4147-A177-3AD203B41FA5}">
                      <a16:colId xmlns:a16="http://schemas.microsoft.com/office/drawing/2014/main" val="20001"/>
                    </a:ext>
                  </a:extLst>
                </a:gridCol>
                <a:gridCol w="1601700">
                  <a:extLst>
                    <a:ext uri="{9D8B030D-6E8A-4147-A177-3AD203B41FA5}">
                      <a16:colId xmlns:a16="http://schemas.microsoft.com/office/drawing/2014/main" val="20002"/>
                    </a:ext>
                  </a:extLst>
                </a:gridCol>
                <a:gridCol w="1344600">
                  <a:extLst>
                    <a:ext uri="{9D8B030D-6E8A-4147-A177-3AD203B41FA5}">
                      <a16:colId xmlns:a16="http://schemas.microsoft.com/office/drawing/2014/main" val="20003"/>
                    </a:ext>
                  </a:extLst>
                </a:gridCol>
              </a:tblGrid>
              <a:tr h="576633">
                <a:tc>
                  <a:txBody>
                    <a:bodyPr/>
                    <a:lstStyle/>
                    <a:p>
                      <a:pPr marL="0" lvl="0" indent="0" algn="ctr" rtl="0">
                        <a:lnSpc>
                          <a:spcPct val="115000"/>
                        </a:lnSpc>
                        <a:spcBef>
                          <a:spcPts val="400"/>
                        </a:spcBef>
                        <a:spcAft>
                          <a:spcPts val="0"/>
                        </a:spcAft>
                        <a:buNone/>
                      </a:pPr>
                      <a:r>
                        <a:rPr lang="en" sz="1300" b="1" u="sng">
                          <a:solidFill>
                            <a:srgbClr val="ED7D31"/>
                          </a:solidFill>
                          <a:latin typeface="Times New Roman"/>
                          <a:ea typeface="Times New Roman"/>
                          <a:cs typeface="Times New Roman"/>
                          <a:sym typeface="Times New Roman"/>
                        </a:rPr>
                        <a:t>PName</a:t>
                      </a:r>
                      <a:endParaRPr sz="1300" b="1" u="sng">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Category</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Manufacturer</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SingleTouch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$149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Photography</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MultiTouch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$203</a:t>
                      </a:r>
                      <a:endParaRPr sz="1300" b="1" dirty="0">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Household</a:t>
                      </a:r>
                      <a:endParaRPr sz="1300" b="1" dirty="0">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Hitachi</a:t>
                      </a:r>
                      <a:endParaRPr sz="1300" b="1" dirty="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p:bldP spid="229" grpId="0" animBg="1"/>
      <p:bldP spid="2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ctrTitle" idx="4294967295"/>
          </p:nvPr>
        </p:nvSpPr>
        <p:spPr>
          <a:xfrm>
            <a:off x="3002000" y="233800"/>
            <a:ext cx="74284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Joins</a:t>
            </a:r>
            <a:endParaRPr sz="4000">
              <a:solidFill>
                <a:srgbClr val="666666"/>
              </a:solidFill>
            </a:endParaRPr>
          </a:p>
        </p:txBody>
      </p:sp>
      <p:sp>
        <p:nvSpPr>
          <p:cNvPr id="236" name="Google Shape;236;p42"/>
          <p:cNvSpPr txBox="1"/>
          <p:nvPr/>
        </p:nvSpPr>
        <p:spPr>
          <a:xfrm>
            <a:off x="3109300" y="1394333"/>
            <a:ext cx="5611600" cy="835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1600">
              <a:solidFill>
                <a:srgbClr val="ED7D31"/>
              </a:solidFill>
            </a:endParaRPr>
          </a:p>
          <a:p>
            <a:pPr>
              <a:lnSpc>
                <a:spcPct val="150000"/>
              </a:lnSpc>
            </a:pPr>
            <a:r>
              <a:rPr lang="en" sz="1600">
                <a:solidFill>
                  <a:srgbClr val="ED7D31"/>
                </a:solidFill>
              </a:rPr>
              <a:t>Product(</a:t>
            </a:r>
            <a:r>
              <a:rPr lang="en" sz="1600" u="sng">
                <a:solidFill>
                  <a:srgbClr val="ED7D31"/>
                </a:solidFill>
              </a:rPr>
              <a:t>PName</a:t>
            </a:r>
            <a:r>
              <a:rPr lang="en" sz="1600">
                <a:solidFill>
                  <a:srgbClr val="ED7D31"/>
                </a:solidFill>
              </a:rPr>
              <a:t>, Price, Category, Manufacturer)</a:t>
            </a:r>
            <a:endParaRPr sz="1600">
              <a:solidFill>
                <a:srgbClr val="ED7D31"/>
              </a:solidFill>
            </a:endParaRPr>
          </a:p>
          <a:p>
            <a:pPr>
              <a:lnSpc>
                <a:spcPct val="150000"/>
              </a:lnSpc>
            </a:pPr>
            <a:r>
              <a:rPr lang="en" sz="1600">
                <a:solidFill>
                  <a:srgbClr val="ED7D31"/>
                </a:solidFill>
              </a:rPr>
              <a:t>Company(</a:t>
            </a:r>
            <a:r>
              <a:rPr lang="en" sz="1600" u="sng">
                <a:solidFill>
                  <a:srgbClr val="ED7D31"/>
                </a:solidFill>
              </a:rPr>
              <a:t>CName</a:t>
            </a:r>
            <a:r>
              <a:rPr lang="en" sz="1600">
                <a:solidFill>
                  <a:srgbClr val="ED7D31"/>
                </a:solidFill>
              </a:rPr>
              <a:t>, StockPrice, Country)</a:t>
            </a:r>
            <a:endParaRPr sz="1600">
              <a:solidFill>
                <a:srgbClr val="ED7D31"/>
              </a:solidFill>
            </a:endParaRPr>
          </a:p>
          <a:p>
            <a:endParaRPr sz="1600">
              <a:solidFill>
                <a:srgbClr val="ED7D31"/>
              </a:solidFill>
            </a:endParaRPr>
          </a:p>
        </p:txBody>
      </p:sp>
      <p:sp>
        <p:nvSpPr>
          <p:cNvPr id="237" name="Google Shape;237;p42"/>
          <p:cNvSpPr txBox="1"/>
          <p:nvPr/>
        </p:nvSpPr>
        <p:spPr>
          <a:xfrm>
            <a:off x="2371835" y="3611828"/>
            <a:ext cx="4086000" cy="2517391"/>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endParaRPr sz="2400" dirty="0">
              <a:solidFill>
                <a:srgbClr val="ED7D31"/>
              </a:solidFill>
            </a:endParaRPr>
          </a:p>
          <a:p>
            <a:pPr>
              <a:lnSpc>
                <a:spcPct val="115000"/>
              </a:lnSpc>
            </a:pPr>
            <a:r>
              <a:rPr lang="en" sz="2400" dirty="0">
                <a:solidFill>
                  <a:srgbClr val="ED7D31"/>
                </a:solidFill>
              </a:rPr>
              <a:t>SELECT</a:t>
            </a:r>
            <a:r>
              <a:rPr lang="en" sz="2400" dirty="0">
                <a:solidFill>
                  <a:schemeClr val="dk1"/>
                </a:solidFill>
              </a:rPr>
              <a:t> PName, Price</a:t>
            </a:r>
            <a:endParaRPr sz="2400" dirty="0">
              <a:solidFill>
                <a:schemeClr val="dk1"/>
              </a:solidFill>
            </a:endParaRPr>
          </a:p>
          <a:p>
            <a:pPr>
              <a:lnSpc>
                <a:spcPct val="115000"/>
              </a:lnSpc>
            </a:pPr>
            <a:r>
              <a:rPr lang="en" sz="2400" dirty="0">
                <a:solidFill>
                  <a:srgbClr val="ED7D31"/>
                </a:solidFill>
              </a:rPr>
              <a:t>FROM</a:t>
            </a:r>
            <a:r>
              <a:rPr lang="en" sz="2400" dirty="0">
                <a:solidFill>
                  <a:schemeClr val="dk1"/>
                </a:solidFill>
              </a:rPr>
              <a:t>     Product, Company</a:t>
            </a:r>
            <a:endParaRPr sz="2400" dirty="0">
              <a:solidFill>
                <a:schemeClr val="dk1"/>
              </a:solidFill>
            </a:endParaRPr>
          </a:p>
          <a:p>
            <a:pPr>
              <a:lnSpc>
                <a:spcPct val="115000"/>
              </a:lnSpc>
            </a:pPr>
            <a:r>
              <a:rPr lang="en" sz="2400" dirty="0">
                <a:solidFill>
                  <a:srgbClr val="ED7D31"/>
                </a:solidFill>
              </a:rPr>
              <a:t>WHERE  </a:t>
            </a:r>
            <a:r>
              <a:rPr lang="en" sz="2400" dirty="0">
                <a:solidFill>
                  <a:srgbClr val="44546A"/>
                </a:solidFill>
              </a:rPr>
              <a:t>Manufacturer = CName</a:t>
            </a:r>
            <a:endParaRPr sz="2400" dirty="0">
              <a:solidFill>
                <a:srgbClr val="44546A"/>
              </a:solidFill>
            </a:endParaRPr>
          </a:p>
          <a:p>
            <a:pPr>
              <a:lnSpc>
                <a:spcPct val="115000"/>
              </a:lnSpc>
            </a:pPr>
            <a:r>
              <a:rPr lang="en" sz="2400" dirty="0">
                <a:solidFill>
                  <a:srgbClr val="44546A"/>
                </a:solidFill>
              </a:rPr>
              <a:t>               AND Country=‘Japan’</a:t>
            </a:r>
            <a:endParaRPr sz="2400" dirty="0">
              <a:solidFill>
                <a:srgbClr val="44546A"/>
              </a:solidFill>
            </a:endParaRPr>
          </a:p>
          <a:p>
            <a:pPr>
              <a:lnSpc>
                <a:spcPct val="115000"/>
              </a:lnSpc>
            </a:pPr>
            <a:r>
              <a:rPr lang="en" sz="2400" dirty="0">
                <a:solidFill>
                  <a:srgbClr val="44546A"/>
                </a:solidFill>
              </a:rPr>
              <a:t>   	      AND Price &lt;= 200</a:t>
            </a:r>
            <a:endParaRPr sz="2400" dirty="0">
              <a:solidFill>
                <a:srgbClr val="44546A"/>
              </a:solidFill>
            </a:endParaRPr>
          </a:p>
          <a:p>
            <a:endParaRPr sz="2400" dirty="0">
              <a:solidFill>
                <a:srgbClr val="ED7D31"/>
              </a:solidFill>
            </a:endParaRPr>
          </a:p>
        </p:txBody>
      </p:sp>
      <p:sp>
        <p:nvSpPr>
          <p:cNvPr id="238" name="Google Shape;238;p42"/>
          <p:cNvSpPr txBox="1"/>
          <p:nvPr/>
        </p:nvSpPr>
        <p:spPr>
          <a:xfrm>
            <a:off x="3109300" y="2702967"/>
            <a:ext cx="5724400" cy="8352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dirty="0">
                <a:solidFill>
                  <a:schemeClr val="dk1"/>
                </a:solidFill>
                <a:latin typeface="Calibri"/>
                <a:ea typeface="Calibri"/>
                <a:cs typeface="Calibri"/>
                <a:sym typeface="Calibri"/>
              </a:rPr>
              <a:t>Several equivalent ways to write a basic join in SQL:</a:t>
            </a:r>
            <a:endParaRPr sz="2400" dirty="0">
              <a:solidFill>
                <a:schemeClr val="dk1"/>
              </a:solidFill>
              <a:latin typeface="Calibri"/>
              <a:ea typeface="Calibri"/>
              <a:cs typeface="Calibri"/>
              <a:sym typeface="Calibri"/>
            </a:endParaRPr>
          </a:p>
          <a:p>
            <a:pPr>
              <a:lnSpc>
                <a:spcPct val="115000"/>
              </a:lnSpc>
            </a:pPr>
            <a:endParaRPr sz="2400" i="1" dirty="0">
              <a:solidFill>
                <a:schemeClr val="dk1"/>
              </a:solidFill>
              <a:latin typeface="Calibri"/>
              <a:ea typeface="Calibri"/>
              <a:cs typeface="Calibri"/>
              <a:sym typeface="Calibri"/>
            </a:endParaRPr>
          </a:p>
        </p:txBody>
      </p:sp>
      <p:sp>
        <p:nvSpPr>
          <p:cNvPr id="239" name="Google Shape;239;p42"/>
          <p:cNvSpPr txBox="1"/>
          <p:nvPr/>
        </p:nvSpPr>
        <p:spPr>
          <a:xfrm>
            <a:off x="8106000" y="2702967"/>
            <a:ext cx="4086000" cy="3464312"/>
          </a:xfrm>
          <a:prstGeom prst="rect">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nSpc>
                <a:spcPct val="115000"/>
              </a:lnSpc>
            </a:pPr>
            <a:endParaRPr sz="2400" dirty="0">
              <a:solidFill>
                <a:srgbClr val="ED7D31"/>
              </a:solidFill>
            </a:endParaRPr>
          </a:p>
          <a:p>
            <a:pPr>
              <a:lnSpc>
                <a:spcPct val="115000"/>
              </a:lnSpc>
              <a:buClr>
                <a:schemeClr val="dk1"/>
              </a:buClr>
              <a:buSzPts val="1100"/>
            </a:pPr>
            <a:r>
              <a:rPr lang="en" sz="2400" dirty="0">
                <a:solidFill>
                  <a:srgbClr val="ED7D31"/>
                </a:solidFill>
              </a:rPr>
              <a:t>SELECT</a:t>
            </a:r>
            <a:r>
              <a:rPr lang="en" sz="2400" dirty="0">
                <a:solidFill>
                  <a:schemeClr val="dk1"/>
                </a:solidFill>
              </a:rPr>
              <a:t> PName, Price</a:t>
            </a:r>
            <a:endParaRPr sz="2400" dirty="0">
              <a:solidFill>
                <a:schemeClr val="dk1"/>
              </a:solidFill>
            </a:endParaRPr>
          </a:p>
          <a:p>
            <a:pPr>
              <a:lnSpc>
                <a:spcPct val="115000"/>
              </a:lnSpc>
              <a:buClr>
                <a:schemeClr val="dk1"/>
              </a:buClr>
              <a:buSzPts val="1100"/>
            </a:pPr>
            <a:r>
              <a:rPr lang="en" sz="2400" dirty="0">
                <a:solidFill>
                  <a:srgbClr val="ED7D31"/>
                </a:solidFill>
              </a:rPr>
              <a:t>FROM</a:t>
            </a:r>
            <a:r>
              <a:rPr lang="en" sz="2400" dirty="0">
                <a:solidFill>
                  <a:schemeClr val="dk1"/>
                </a:solidFill>
              </a:rPr>
              <a:t>    Product</a:t>
            </a:r>
            <a:endParaRPr sz="2400" dirty="0">
              <a:solidFill>
                <a:schemeClr val="dk1"/>
              </a:solidFill>
            </a:endParaRPr>
          </a:p>
          <a:p>
            <a:pPr>
              <a:lnSpc>
                <a:spcPct val="115000"/>
              </a:lnSpc>
              <a:buClr>
                <a:schemeClr val="dk1"/>
              </a:buClr>
              <a:buSzPts val="1100"/>
            </a:pPr>
            <a:r>
              <a:rPr lang="en" sz="2400" dirty="0">
                <a:solidFill>
                  <a:srgbClr val="ED7D31"/>
                </a:solidFill>
              </a:rPr>
              <a:t>JOIN      </a:t>
            </a:r>
            <a:r>
              <a:rPr lang="en" sz="2400" dirty="0">
                <a:solidFill>
                  <a:schemeClr val="dk1"/>
                </a:solidFill>
              </a:rPr>
              <a:t>Company </a:t>
            </a:r>
            <a:endParaRPr sz="2400" dirty="0">
              <a:solidFill>
                <a:schemeClr val="dk1"/>
              </a:solidFill>
            </a:endParaRPr>
          </a:p>
          <a:p>
            <a:pPr>
              <a:lnSpc>
                <a:spcPct val="115000"/>
              </a:lnSpc>
              <a:buClr>
                <a:schemeClr val="dk1"/>
              </a:buClr>
              <a:buSzPts val="1100"/>
            </a:pPr>
            <a:r>
              <a:rPr lang="en" sz="2400" dirty="0">
                <a:solidFill>
                  <a:srgbClr val="ED7D31"/>
                </a:solidFill>
              </a:rPr>
              <a:t>ON         </a:t>
            </a:r>
            <a:r>
              <a:rPr lang="en" sz="2400" dirty="0">
                <a:solidFill>
                  <a:srgbClr val="44546A"/>
                </a:solidFill>
              </a:rPr>
              <a:t>Manufacturer = Cname</a:t>
            </a:r>
            <a:endParaRPr sz="2400" dirty="0">
              <a:solidFill>
                <a:srgbClr val="44546A"/>
              </a:solidFill>
            </a:endParaRPr>
          </a:p>
          <a:p>
            <a:pPr>
              <a:lnSpc>
                <a:spcPct val="115000"/>
              </a:lnSpc>
              <a:buClr>
                <a:schemeClr val="dk1"/>
              </a:buClr>
              <a:buSzPts val="1100"/>
            </a:pPr>
            <a:r>
              <a:rPr lang="en" sz="2400" dirty="0">
                <a:solidFill>
                  <a:srgbClr val="ED7D31"/>
                </a:solidFill>
              </a:rPr>
              <a:t>WHERE</a:t>
            </a:r>
            <a:r>
              <a:rPr lang="en" sz="2400" dirty="0">
                <a:solidFill>
                  <a:srgbClr val="44546A"/>
                </a:solidFill>
              </a:rPr>
              <a:t>  Price &lt;= 200</a:t>
            </a:r>
            <a:endParaRPr sz="2400" dirty="0">
              <a:solidFill>
                <a:srgbClr val="44546A"/>
              </a:solidFill>
            </a:endParaRPr>
          </a:p>
          <a:p>
            <a:pPr>
              <a:lnSpc>
                <a:spcPct val="115000"/>
              </a:lnSpc>
            </a:pPr>
            <a:r>
              <a:rPr lang="en" sz="2400" dirty="0">
                <a:solidFill>
                  <a:srgbClr val="44546A"/>
                </a:solidFill>
              </a:rPr>
              <a:t>     	      AND Country=‘Japan’</a:t>
            </a:r>
            <a:endParaRPr sz="2400" dirty="0">
              <a:solidFill>
                <a:srgbClr val="ED7D31"/>
              </a:solidFill>
            </a:endParaRPr>
          </a:p>
          <a:p>
            <a:endParaRPr sz="2400" dirty="0">
              <a:solidFill>
                <a:srgbClr val="ED7D31"/>
              </a:solidFill>
            </a:endParaRPr>
          </a:p>
        </p:txBody>
      </p:sp>
      <p:sp>
        <p:nvSpPr>
          <p:cNvPr id="240" name="Google Shape;240;p42"/>
          <p:cNvSpPr/>
          <p:nvPr/>
        </p:nvSpPr>
        <p:spPr>
          <a:xfrm>
            <a:off x="8833700" y="6135267"/>
            <a:ext cx="2955200" cy="481600"/>
          </a:xfrm>
          <a:prstGeom prst="roundRect">
            <a:avLst>
              <a:gd name="adj" fmla="val 16667"/>
            </a:avLst>
          </a:prstGeom>
          <a:solidFill>
            <a:srgbClr val="FCE5CD"/>
          </a:solid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A few more later on</a:t>
            </a:r>
            <a:endParaRPr sz="2400">
              <a:solidFill>
                <a:schemeClr val="dk1"/>
              </a:solidFil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ctrTitle" idx="4294967295"/>
          </p:nvPr>
        </p:nvSpPr>
        <p:spPr>
          <a:xfrm>
            <a:off x="2895333" y="113000"/>
            <a:ext cx="2647600" cy="1094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Joins</a:t>
            </a:r>
            <a:endParaRPr sz="4000">
              <a:solidFill>
                <a:srgbClr val="666666"/>
              </a:solidFill>
            </a:endParaRPr>
          </a:p>
        </p:txBody>
      </p:sp>
      <p:sp>
        <p:nvSpPr>
          <p:cNvPr id="246" name="Google Shape;246;p43"/>
          <p:cNvSpPr txBox="1"/>
          <p:nvPr/>
        </p:nvSpPr>
        <p:spPr>
          <a:xfrm>
            <a:off x="8717933" y="950700"/>
            <a:ext cx="2100000" cy="5712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a:solidFill>
                  <a:srgbClr val="ED7D31"/>
                </a:solidFill>
                <a:latin typeface="Calibri"/>
                <a:ea typeface="Calibri"/>
                <a:cs typeface="Calibri"/>
                <a:sym typeface="Calibri"/>
              </a:rPr>
              <a:t>Company</a:t>
            </a:r>
            <a:endParaRPr sz="2400" b="1">
              <a:solidFill>
                <a:srgbClr val="ED7D31"/>
              </a:solidFill>
              <a:latin typeface="Calibri"/>
              <a:ea typeface="Calibri"/>
              <a:cs typeface="Calibri"/>
              <a:sym typeface="Calibri"/>
            </a:endParaRPr>
          </a:p>
        </p:txBody>
      </p:sp>
      <p:graphicFrame>
        <p:nvGraphicFramePr>
          <p:cNvPr id="247" name="Google Shape;247;p43"/>
          <p:cNvGraphicFramePr/>
          <p:nvPr/>
        </p:nvGraphicFramePr>
        <p:xfrm>
          <a:off x="8798233" y="1435633"/>
          <a:ext cx="2794267" cy="2770999"/>
        </p:xfrm>
        <a:graphic>
          <a:graphicData uri="http://schemas.openxmlformats.org/drawingml/2006/table">
            <a:tbl>
              <a:tblPr>
                <a:noFill/>
              </a:tblPr>
              <a:tblGrid>
                <a:gridCol w="1233067">
                  <a:extLst>
                    <a:ext uri="{9D8B030D-6E8A-4147-A177-3AD203B41FA5}">
                      <a16:colId xmlns:a16="http://schemas.microsoft.com/office/drawing/2014/main" val="20000"/>
                    </a:ext>
                  </a:extLst>
                </a:gridCol>
                <a:gridCol w="786633">
                  <a:extLst>
                    <a:ext uri="{9D8B030D-6E8A-4147-A177-3AD203B41FA5}">
                      <a16:colId xmlns:a16="http://schemas.microsoft.com/office/drawing/2014/main" val="20001"/>
                    </a:ext>
                  </a:extLst>
                </a:gridCol>
                <a:gridCol w="774567">
                  <a:extLst>
                    <a:ext uri="{9D8B030D-6E8A-4147-A177-3AD203B41FA5}">
                      <a16:colId xmlns:a16="http://schemas.microsoft.com/office/drawing/2014/main" val="20002"/>
                    </a:ext>
                  </a:extLst>
                </a:gridCol>
              </a:tblGrid>
              <a:tr h="986200">
                <a:tc>
                  <a:txBody>
                    <a:bodyPr/>
                    <a:lstStyle/>
                    <a:p>
                      <a:pPr marL="0" lvl="0" indent="0" algn="ctr" rtl="0">
                        <a:lnSpc>
                          <a:spcPct val="115000"/>
                        </a:lnSpc>
                        <a:spcBef>
                          <a:spcPts val="400"/>
                        </a:spcBef>
                        <a:spcAft>
                          <a:spcPts val="0"/>
                        </a:spcAft>
                        <a:buNone/>
                      </a:pPr>
                      <a:r>
                        <a:rPr lang="en" sz="1300" b="1" u="sng">
                          <a:solidFill>
                            <a:srgbClr val="ED7D31"/>
                          </a:solidFill>
                          <a:latin typeface="Times New Roman"/>
                          <a:ea typeface="Times New Roman"/>
                          <a:cs typeface="Times New Roman"/>
                          <a:sym typeface="Times New Roman"/>
                        </a:rPr>
                        <a:t>CName</a:t>
                      </a:r>
                      <a:endParaRPr sz="1300" b="1" u="sng">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Stock</a:t>
                      </a:r>
                      <a:endParaRPr sz="1300" b="1">
                        <a:solidFill>
                          <a:srgbClr val="ED7D31"/>
                        </a:solidFill>
                        <a:latin typeface="Times New Roman"/>
                        <a:ea typeface="Times New Roman"/>
                        <a:cs typeface="Times New Roman"/>
                        <a:sym typeface="Times New Roman"/>
                      </a:endParaRPr>
                    </a:p>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Country</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5949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GizmoWorks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USA</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5949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65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Japan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5949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Hitachi</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Japan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sp>
        <p:nvSpPr>
          <p:cNvPr id="248" name="Google Shape;248;p43"/>
          <p:cNvSpPr txBox="1"/>
          <p:nvPr/>
        </p:nvSpPr>
        <p:spPr>
          <a:xfrm>
            <a:off x="2895333" y="950700"/>
            <a:ext cx="2100000" cy="5712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a:solidFill>
                  <a:srgbClr val="ED7D31"/>
                </a:solidFill>
                <a:latin typeface="Calibri"/>
                <a:ea typeface="Calibri"/>
                <a:cs typeface="Calibri"/>
                <a:sym typeface="Calibri"/>
              </a:rPr>
              <a:t>Product</a:t>
            </a:r>
            <a:endParaRPr sz="2400" b="1">
              <a:solidFill>
                <a:srgbClr val="ED7D31"/>
              </a:solidFill>
              <a:latin typeface="Calibri"/>
              <a:ea typeface="Calibri"/>
              <a:cs typeface="Calibri"/>
              <a:sym typeface="Calibri"/>
            </a:endParaRPr>
          </a:p>
        </p:txBody>
      </p:sp>
      <p:graphicFrame>
        <p:nvGraphicFramePr>
          <p:cNvPr id="249" name="Google Shape;249;p43"/>
          <p:cNvGraphicFramePr/>
          <p:nvPr/>
        </p:nvGraphicFramePr>
        <p:xfrm>
          <a:off x="3083267" y="1435667"/>
          <a:ext cx="5634666" cy="2520765"/>
        </p:xfrm>
        <a:graphic>
          <a:graphicData uri="http://schemas.openxmlformats.org/drawingml/2006/table">
            <a:tbl>
              <a:tblPr>
                <a:noFill/>
              </a:tblPr>
              <a:tblGrid>
                <a:gridCol w="1430033">
                  <a:extLst>
                    <a:ext uri="{9D8B030D-6E8A-4147-A177-3AD203B41FA5}">
                      <a16:colId xmlns:a16="http://schemas.microsoft.com/office/drawing/2014/main" val="20000"/>
                    </a:ext>
                  </a:extLst>
                </a:gridCol>
                <a:gridCol w="1258333">
                  <a:extLst>
                    <a:ext uri="{9D8B030D-6E8A-4147-A177-3AD203B41FA5}">
                      <a16:colId xmlns:a16="http://schemas.microsoft.com/office/drawing/2014/main" val="20001"/>
                    </a:ext>
                  </a:extLst>
                </a:gridCol>
                <a:gridCol w="1601700">
                  <a:extLst>
                    <a:ext uri="{9D8B030D-6E8A-4147-A177-3AD203B41FA5}">
                      <a16:colId xmlns:a16="http://schemas.microsoft.com/office/drawing/2014/main" val="20002"/>
                    </a:ext>
                  </a:extLst>
                </a:gridCol>
                <a:gridCol w="1344600">
                  <a:extLst>
                    <a:ext uri="{9D8B030D-6E8A-4147-A177-3AD203B41FA5}">
                      <a16:colId xmlns:a16="http://schemas.microsoft.com/office/drawing/2014/main" val="20003"/>
                    </a:ext>
                  </a:extLst>
                </a:gridCol>
              </a:tblGrid>
              <a:tr h="576633">
                <a:tc>
                  <a:txBody>
                    <a:bodyPr/>
                    <a:lstStyle/>
                    <a:p>
                      <a:pPr marL="0" lvl="0" indent="0" algn="ctr" rtl="0">
                        <a:lnSpc>
                          <a:spcPct val="115000"/>
                        </a:lnSpc>
                        <a:spcBef>
                          <a:spcPts val="400"/>
                        </a:spcBef>
                        <a:spcAft>
                          <a:spcPts val="0"/>
                        </a:spcAft>
                        <a:buNone/>
                      </a:pPr>
                      <a:r>
                        <a:rPr lang="en" sz="1300" b="1" u="sng">
                          <a:solidFill>
                            <a:srgbClr val="ED7D31"/>
                          </a:solidFill>
                          <a:latin typeface="Times New Roman"/>
                          <a:ea typeface="Times New Roman"/>
                          <a:cs typeface="Times New Roman"/>
                          <a:sym typeface="Times New Roman"/>
                        </a:rPr>
                        <a:t>PName</a:t>
                      </a:r>
                      <a:endParaRPr sz="1300" b="1" u="sng">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Category</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Manufacturer</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SingleTouch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$149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Photography</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r h="4860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MultiTouch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$203</a:t>
                      </a:r>
                      <a:endParaRPr sz="1300" b="1" dirty="0">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Household</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dirty="0">
                          <a:latin typeface="Times New Roman"/>
                          <a:ea typeface="Times New Roman"/>
                          <a:cs typeface="Times New Roman"/>
                          <a:sym typeface="Times New Roman"/>
                        </a:rPr>
                        <a:t>Hitachi</a:t>
                      </a:r>
                      <a:endParaRPr sz="1300" b="1" dirty="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bl>
          </a:graphicData>
        </a:graphic>
      </p:graphicFrame>
      <p:sp>
        <p:nvSpPr>
          <p:cNvPr id="250" name="Google Shape;250;p43"/>
          <p:cNvSpPr txBox="1"/>
          <p:nvPr/>
        </p:nvSpPr>
        <p:spPr>
          <a:xfrm>
            <a:off x="3083267" y="4546433"/>
            <a:ext cx="5634800" cy="1670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 sz="1600">
                <a:solidFill>
                  <a:srgbClr val="ED7D31"/>
                </a:solidFill>
              </a:rPr>
              <a:t>SELECT</a:t>
            </a:r>
            <a:r>
              <a:rPr lang="en" sz="1600">
                <a:solidFill>
                  <a:schemeClr val="dk1"/>
                </a:solidFill>
              </a:rPr>
              <a:t> PName, Price</a:t>
            </a:r>
            <a:endParaRPr sz="1600">
              <a:solidFill>
                <a:schemeClr val="dk1"/>
              </a:solidFill>
            </a:endParaRPr>
          </a:p>
          <a:p>
            <a:pPr>
              <a:lnSpc>
                <a:spcPct val="115000"/>
              </a:lnSpc>
            </a:pPr>
            <a:r>
              <a:rPr lang="en" sz="1600">
                <a:solidFill>
                  <a:srgbClr val="ED7D31"/>
                </a:solidFill>
              </a:rPr>
              <a:t>FROM</a:t>
            </a:r>
            <a:r>
              <a:rPr lang="en" sz="1600">
                <a:solidFill>
                  <a:schemeClr val="dk1"/>
                </a:solidFill>
              </a:rPr>
              <a:t>   Product, Company</a:t>
            </a:r>
            <a:endParaRPr sz="1600">
              <a:solidFill>
                <a:schemeClr val="dk1"/>
              </a:solidFill>
            </a:endParaRPr>
          </a:p>
          <a:p>
            <a:pPr>
              <a:lnSpc>
                <a:spcPct val="115000"/>
              </a:lnSpc>
            </a:pPr>
            <a:r>
              <a:rPr lang="en" sz="1600">
                <a:solidFill>
                  <a:srgbClr val="ED7D31"/>
                </a:solidFill>
              </a:rPr>
              <a:t>WHERE  </a:t>
            </a:r>
            <a:r>
              <a:rPr lang="en" sz="1600">
                <a:solidFill>
                  <a:srgbClr val="44546A"/>
                </a:solidFill>
              </a:rPr>
              <a:t>Manufacturer = CName</a:t>
            </a:r>
            <a:endParaRPr sz="1600">
              <a:solidFill>
                <a:srgbClr val="44546A"/>
              </a:solidFill>
            </a:endParaRPr>
          </a:p>
          <a:p>
            <a:pPr>
              <a:lnSpc>
                <a:spcPct val="115000"/>
              </a:lnSpc>
            </a:pPr>
            <a:r>
              <a:rPr lang="en" sz="1600">
                <a:solidFill>
                  <a:srgbClr val="44546A"/>
                </a:solidFill>
              </a:rPr>
              <a:t>           AND Country=‘Japan’</a:t>
            </a:r>
            <a:endParaRPr sz="1600">
              <a:solidFill>
                <a:srgbClr val="44546A"/>
              </a:solidFill>
            </a:endParaRPr>
          </a:p>
          <a:p>
            <a:pPr>
              <a:lnSpc>
                <a:spcPct val="115000"/>
              </a:lnSpc>
            </a:pPr>
            <a:r>
              <a:rPr lang="en" sz="1600">
                <a:solidFill>
                  <a:srgbClr val="44546A"/>
                </a:solidFill>
              </a:rPr>
              <a:t>   	AND Price &lt;= 200</a:t>
            </a:r>
            <a:endParaRPr sz="1600">
              <a:solidFill>
                <a:srgbClr val="44546A"/>
              </a:solidFill>
            </a:endParaRPr>
          </a:p>
        </p:txBody>
      </p:sp>
      <p:graphicFrame>
        <p:nvGraphicFramePr>
          <p:cNvPr id="251" name="Google Shape;251;p43"/>
          <p:cNvGraphicFramePr/>
          <p:nvPr/>
        </p:nvGraphicFramePr>
        <p:xfrm>
          <a:off x="8798233" y="4546433"/>
          <a:ext cx="2794267" cy="1886551"/>
        </p:xfrm>
        <a:graphic>
          <a:graphicData uri="http://schemas.openxmlformats.org/drawingml/2006/table">
            <a:tbl>
              <a:tblPr>
                <a:noFill/>
              </a:tblPr>
              <a:tblGrid>
                <a:gridCol w="1622000">
                  <a:extLst>
                    <a:ext uri="{9D8B030D-6E8A-4147-A177-3AD203B41FA5}">
                      <a16:colId xmlns:a16="http://schemas.microsoft.com/office/drawing/2014/main" val="20000"/>
                    </a:ext>
                  </a:extLst>
                </a:gridCol>
                <a:gridCol w="1172267">
                  <a:extLst>
                    <a:ext uri="{9D8B030D-6E8A-4147-A177-3AD203B41FA5}">
                      <a16:colId xmlns:a16="http://schemas.microsoft.com/office/drawing/2014/main" val="20001"/>
                    </a:ext>
                  </a:extLst>
                </a:gridCol>
              </a:tblGrid>
              <a:tr h="835200">
                <a:tc>
                  <a:txBody>
                    <a:bodyPr/>
                    <a:lstStyle/>
                    <a:p>
                      <a:pPr marL="0" lvl="0" indent="0" algn="ctr" rtl="0">
                        <a:lnSpc>
                          <a:spcPct val="115000"/>
                        </a:lnSpc>
                        <a:spcBef>
                          <a:spcPts val="600"/>
                        </a:spcBef>
                        <a:spcAft>
                          <a:spcPts val="0"/>
                        </a:spcAft>
                        <a:buNone/>
                      </a:pPr>
                      <a:r>
                        <a:rPr lang="en" sz="2400" b="1">
                          <a:solidFill>
                            <a:srgbClr val="ED7D31"/>
                          </a:solidFill>
                          <a:latin typeface="Times New Roman"/>
                          <a:ea typeface="Times New Roman"/>
                          <a:cs typeface="Times New Roman"/>
                          <a:sym typeface="Times New Roman"/>
                        </a:rPr>
                        <a:t>PName</a:t>
                      </a:r>
                      <a:endParaRPr sz="24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600"/>
                        </a:spcBef>
                        <a:spcAft>
                          <a:spcPts val="0"/>
                        </a:spcAft>
                        <a:buNone/>
                      </a:pPr>
                      <a:r>
                        <a:rPr lang="en" sz="2400" b="1">
                          <a:solidFill>
                            <a:srgbClr val="ED7D31"/>
                          </a:solidFill>
                          <a:latin typeface="Times New Roman"/>
                          <a:ea typeface="Times New Roman"/>
                          <a:cs typeface="Times New Roman"/>
                          <a:sym typeface="Times New Roman"/>
                        </a:rPr>
                        <a:t>Price</a:t>
                      </a:r>
                      <a:endParaRPr sz="24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1051351">
                <a:tc>
                  <a:txBody>
                    <a:bodyPr/>
                    <a:lstStyle/>
                    <a:p>
                      <a:pPr marL="0" lvl="0" indent="0" algn="ctr" rtl="0">
                        <a:lnSpc>
                          <a:spcPct val="115000"/>
                        </a:lnSpc>
                        <a:spcBef>
                          <a:spcPts val="600"/>
                        </a:spcBef>
                        <a:spcAft>
                          <a:spcPts val="0"/>
                        </a:spcAft>
                        <a:buNone/>
                      </a:pPr>
                      <a:r>
                        <a:rPr lang="en" sz="2400" b="1">
                          <a:latin typeface="Times New Roman"/>
                          <a:ea typeface="Times New Roman"/>
                          <a:cs typeface="Times New Roman"/>
                          <a:sym typeface="Times New Roman"/>
                        </a:rPr>
                        <a:t>SingleTouch</a:t>
                      </a:r>
                      <a:endParaRPr sz="24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600"/>
                        </a:spcBef>
                        <a:spcAft>
                          <a:spcPts val="0"/>
                        </a:spcAft>
                        <a:buNone/>
                      </a:pPr>
                      <a:r>
                        <a:rPr lang="en" sz="2400" b="1">
                          <a:latin typeface="Times New Roman"/>
                          <a:ea typeface="Times New Roman"/>
                          <a:cs typeface="Times New Roman"/>
                          <a:sym typeface="Times New Roman"/>
                        </a:rPr>
                        <a:t>$149</a:t>
                      </a:r>
                      <a:endParaRPr sz="24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bl>
          </a:graphicData>
        </a:graphic>
      </p:graphicFrame>
      <p:sp>
        <p:nvSpPr>
          <p:cNvPr id="252" name="Google Shape;252;p43"/>
          <p:cNvSpPr/>
          <p:nvPr/>
        </p:nvSpPr>
        <p:spPr>
          <a:xfrm>
            <a:off x="10696333" y="3016767"/>
            <a:ext cx="989600" cy="12708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 name="Google Shape;253;p43"/>
          <p:cNvSpPr/>
          <p:nvPr/>
        </p:nvSpPr>
        <p:spPr>
          <a:xfrm>
            <a:off x="4770100" y="2012300"/>
            <a:ext cx="782400" cy="16704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ctrTitle" idx="4294967295"/>
          </p:nvPr>
        </p:nvSpPr>
        <p:spPr>
          <a:xfrm>
            <a:off x="2926100" y="330167"/>
            <a:ext cx="90852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Tuple Variable Ambiguity in Multi-Table</a:t>
            </a:r>
            <a:endParaRPr sz="4000">
              <a:solidFill>
                <a:srgbClr val="666666"/>
              </a:solidFill>
            </a:endParaRPr>
          </a:p>
        </p:txBody>
      </p:sp>
      <p:sp>
        <p:nvSpPr>
          <p:cNvPr id="259" name="Google Shape;259;p44"/>
          <p:cNvSpPr txBox="1"/>
          <p:nvPr/>
        </p:nvSpPr>
        <p:spPr>
          <a:xfrm>
            <a:off x="3479449" y="4539595"/>
            <a:ext cx="5830800" cy="440800"/>
          </a:xfrm>
          <a:prstGeom prst="rect">
            <a:avLst/>
          </a:prstGeom>
          <a:noFill/>
          <a:ln>
            <a:noFill/>
          </a:ln>
        </p:spPr>
        <p:txBody>
          <a:bodyPr spcFirstLastPara="1" wrap="square" lIns="121900" tIns="60933" rIns="121900" bIns="60933" anchor="ctr" anchorCtr="0">
            <a:noAutofit/>
          </a:bodyPr>
          <a:lstStyle/>
          <a:p>
            <a:pPr>
              <a:lnSpc>
                <a:spcPct val="115000"/>
              </a:lnSpc>
            </a:pPr>
            <a:r>
              <a:rPr lang="en" sz="1600">
                <a:solidFill>
                  <a:srgbClr val="FFFFFF"/>
                </a:solidFill>
                <a:latin typeface="Roboto"/>
                <a:ea typeface="Roboto"/>
                <a:cs typeface="Roboto"/>
                <a:sym typeface="Roboto"/>
              </a:rPr>
              <a:t>Lorem ipsum dolor sit amet, consectetur adipiscing elit. Duis sit amet odio vel purus bibendum luctus.</a:t>
            </a:r>
            <a:endParaRPr sz="1600">
              <a:solidFill>
                <a:srgbClr val="FFFFFF"/>
              </a:solidFill>
              <a:latin typeface="Roboto"/>
              <a:ea typeface="Roboto"/>
              <a:cs typeface="Roboto"/>
              <a:sym typeface="Roboto"/>
            </a:endParaRPr>
          </a:p>
        </p:txBody>
      </p:sp>
      <p:sp>
        <p:nvSpPr>
          <p:cNvPr id="260" name="Google Shape;260;p44"/>
          <p:cNvSpPr txBox="1"/>
          <p:nvPr/>
        </p:nvSpPr>
        <p:spPr>
          <a:xfrm>
            <a:off x="9310233" y="2149167"/>
            <a:ext cx="2558800" cy="3616800"/>
          </a:xfrm>
          <a:prstGeom prst="rect">
            <a:avLst/>
          </a:prstGeom>
          <a:solidFill>
            <a:srgbClr val="FFF2CC"/>
          </a:solidFill>
          <a:ln>
            <a:noFill/>
          </a:ln>
        </p:spPr>
        <p:txBody>
          <a:bodyPr spcFirstLastPara="1" wrap="square" lIns="121900" tIns="121900" rIns="121900" bIns="121900" anchor="ctr" anchorCtr="0">
            <a:noAutofit/>
          </a:bodyPr>
          <a:lstStyle/>
          <a:p>
            <a:pPr>
              <a:lnSpc>
                <a:spcPct val="115000"/>
              </a:lnSpc>
            </a:pPr>
            <a:r>
              <a:rPr lang="en" sz="2133">
                <a:solidFill>
                  <a:schemeClr val="dk1"/>
                </a:solidFill>
              </a:rPr>
              <a:t>Which “address” does this refer to</a:t>
            </a:r>
            <a:r>
              <a:rPr lang="en" sz="2133" b="1">
                <a:solidFill>
                  <a:schemeClr val="dk1"/>
                </a:solidFill>
              </a:rPr>
              <a:t>?</a:t>
            </a:r>
            <a:endParaRPr sz="2133" b="1">
              <a:solidFill>
                <a:schemeClr val="dk1"/>
              </a:solidFill>
            </a:endParaRPr>
          </a:p>
          <a:p>
            <a:pPr>
              <a:lnSpc>
                <a:spcPct val="115000"/>
              </a:lnSpc>
            </a:pPr>
            <a:endParaRPr sz="2133" b="1">
              <a:solidFill>
                <a:schemeClr val="dk1"/>
              </a:solidFill>
            </a:endParaRPr>
          </a:p>
          <a:p>
            <a:pPr>
              <a:lnSpc>
                <a:spcPct val="115000"/>
              </a:lnSpc>
            </a:pPr>
            <a:r>
              <a:rPr lang="en" sz="2133" b="1">
                <a:solidFill>
                  <a:schemeClr val="dk1"/>
                </a:solidFill>
              </a:rPr>
              <a:t>Which name”s??</a:t>
            </a:r>
            <a:endParaRPr sz="2133" b="1">
              <a:solidFill>
                <a:schemeClr val="dk1"/>
              </a:solidFill>
            </a:endParaRPr>
          </a:p>
        </p:txBody>
      </p:sp>
      <p:sp>
        <p:nvSpPr>
          <p:cNvPr id="261" name="Google Shape;261;p44"/>
          <p:cNvSpPr txBox="1"/>
          <p:nvPr/>
        </p:nvSpPr>
        <p:spPr>
          <a:xfrm>
            <a:off x="3141433" y="2149167"/>
            <a:ext cx="5611600" cy="107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667"/>
              </a:spcBef>
              <a:buClr>
                <a:schemeClr val="dk1"/>
              </a:buClr>
              <a:buSzPts val="1100"/>
            </a:pPr>
            <a:r>
              <a:rPr lang="en" sz="2400">
                <a:solidFill>
                  <a:srgbClr val="ED7D31"/>
                </a:solidFill>
              </a:rPr>
              <a:t>Person(</a:t>
            </a:r>
            <a:r>
              <a:rPr lang="en" sz="2400" u="sng">
                <a:solidFill>
                  <a:srgbClr val="ED7D31"/>
                </a:solidFill>
              </a:rPr>
              <a:t>name</a:t>
            </a:r>
            <a:r>
              <a:rPr lang="en" sz="2400">
                <a:solidFill>
                  <a:srgbClr val="ED7D31"/>
                </a:solidFill>
              </a:rPr>
              <a:t>, address, worksfor)</a:t>
            </a:r>
            <a:endParaRPr sz="2400">
              <a:solidFill>
                <a:srgbClr val="ED7D31"/>
              </a:solidFill>
            </a:endParaRPr>
          </a:p>
          <a:p>
            <a:pPr>
              <a:spcBef>
                <a:spcPts val="667"/>
              </a:spcBef>
              <a:buClr>
                <a:schemeClr val="dk1"/>
              </a:buClr>
              <a:buSzPts val="1100"/>
            </a:pPr>
            <a:r>
              <a:rPr lang="en" sz="2400">
                <a:solidFill>
                  <a:srgbClr val="ED7D31"/>
                </a:solidFill>
              </a:rPr>
              <a:t>Company(</a:t>
            </a:r>
            <a:r>
              <a:rPr lang="en" sz="2400" u="sng">
                <a:solidFill>
                  <a:srgbClr val="ED7D31"/>
                </a:solidFill>
              </a:rPr>
              <a:t>name</a:t>
            </a:r>
            <a:r>
              <a:rPr lang="en" sz="2400">
                <a:solidFill>
                  <a:srgbClr val="ED7D31"/>
                </a:solidFill>
              </a:rPr>
              <a:t>, address)</a:t>
            </a:r>
            <a:endParaRPr sz="2400">
              <a:solidFill>
                <a:srgbClr val="ED7D31"/>
              </a:solidFill>
            </a:endParaRPr>
          </a:p>
          <a:p>
            <a:endParaRPr sz="2400">
              <a:solidFill>
                <a:srgbClr val="ED7D31"/>
              </a:solidFill>
            </a:endParaRPr>
          </a:p>
        </p:txBody>
      </p:sp>
      <p:sp>
        <p:nvSpPr>
          <p:cNvPr id="262" name="Google Shape;262;p44"/>
          <p:cNvSpPr txBox="1"/>
          <p:nvPr/>
        </p:nvSpPr>
        <p:spPr>
          <a:xfrm>
            <a:off x="3141600" y="3497767"/>
            <a:ext cx="5611600" cy="225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585" indent="-423323">
              <a:spcBef>
                <a:spcPts val="1600"/>
              </a:spcBef>
              <a:buSzPts val="1400"/>
              <a:buAutoNum type="arabicPeriod"/>
            </a:pPr>
            <a:r>
              <a:rPr lang="en" sz="2400">
                <a:solidFill>
                  <a:srgbClr val="ED7D31"/>
                </a:solidFill>
              </a:rPr>
              <a:t>SELECT</a:t>
            </a:r>
            <a:r>
              <a:rPr lang="en" sz="2400">
                <a:solidFill>
                  <a:schemeClr val="dk1"/>
                </a:solidFill>
              </a:rPr>
              <a:t> </a:t>
            </a:r>
            <a:r>
              <a:rPr lang="en" sz="2400">
                <a:solidFill>
                  <a:srgbClr val="ED7D31"/>
                </a:solidFill>
              </a:rPr>
              <a:t>DISTINCT</a:t>
            </a:r>
            <a:r>
              <a:rPr lang="en" sz="2400">
                <a:solidFill>
                  <a:schemeClr val="dk1"/>
                </a:solidFill>
              </a:rPr>
              <a:t> name, address</a:t>
            </a:r>
            <a:endParaRPr sz="2400">
              <a:solidFill>
                <a:schemeClr val="dk1"/>
              </a:solidFill>
            </a:endParaRPr>
          </a:p>
          <a:p>
            <a:pPr marL="609585" indent="-423323">
              <a:buSzPts val="1400"/>
              <a:buAutoNum type="arabicPeriod"/>
            </a:pPr>
            <a:r>
              <a:rPr lang="en" sz="2400">
                <a:solidFill>
                  <a:srgbClr val="ED7D31"/>
                </a:solidFill>
              </a:rPr>
              <a:t>FROM</a:t>
            </a:r>
            <a:r>
              <a:rPr lang="en" sz="2400">
                <a:solidFill>
                  <a:schemeClr val="dk1"/>
                </a:solidFill>
              </a:rPr>
              <a:t>  Person, Company</a:t>
            </a:r>
            <a:endParaRPr sz="2400">
              <a:solidFill>
                <a:schemeClr val="dk1"/>
              </a:solidFill>
            </a:endParaRPr>
          </a:p>
          <a:p>
            <a:pPr marL="609585" indent="-423323">
              <a:buSzPts val="1400"/>
              <a:buAutoNum type="arabicPeriod"/>
            </a:pPr>
            <a:r>
              <a:rPr lang="en" sz="2400">
                <a:solidFill>
                  <a:srgbClr val="ED7D31"/>
                </a:solidFill>
              </a:rPr>
              <a:t>WHERE     </a:t>
            </a:r>
            <a:r>
              <a:rPr lang="en" sz="2400">
                <a:solidFill>
                  <a:srgbClr val="44546A"/>
                </a:solidFill>
              </a:rPr>
              <a:t>worksfor = name</a:t>
            </a:r>
            <a:endParaRPr sz="2400">
              <a:solidFill>
                <a:srgbClr val="44546A"/>
              </a:solidFill>
            </a:endParaRPr>
          </a:p>
          <a:p>
            <a:endParaRPr sz="2400">
              <a:solidFill>
                <a:srgbClr val="ED7D31"/>
              </a:solidFill>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p:nvPr/>
        </p:nvSpPr>
        <p:spPr>
          <a:xfrm>
            <a:off x="2823467" y="2704300"/>
            <a:ext cx="2068000" cy="40000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Both equivalent ways to resolve variable ambiguity</a:t>
            </a:r>
            <a:endParaRPr sz="2400">
              <a:solidFill>
                <a:schemeClr val="dk1"/>
              </a:solidFill>
            </a:endParaRPr>
          </a:p>
        </p:txBody>
      </p:sp>
      <p:sp>
        <p:nvSpPr>
          <p:cNvPr id="268" name="Google Shape;268;p45"/>
          <p:cNvSpPr/>
          <p:nvPr/>
        </p:nvSpPr>
        <p:spPr>
          <a:xfrm>
            <a:off x="4926800" y="3340667"/>
            <a:ext cx="180000" cy="2746400"/>
          </a:xfrm>
          <a:prstGeom prst="leftBrace">
            <a:avLst>
              <a:gd name="adj1" fmla="val 187738"/>
              <a:gd name="adj2" fmla="val 52047"/>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 name="Google Shape;269;p45"/>
          <p:cNvSpPr txBox="1">
            <a:spLocks noGrp="1"/>
          </p:cNvSpPr>
          <p:nvPr>
            <p:ph type="ctrTitle" idx="4294967295"/>
          </p:nvPr>
        </p:nvSpPr>
        <p:spPr>
          <a:xfrm>
            <a:off x="2926100" y="330167"/>
            <a:ext cx="90852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Tuple Variable Ambiguity in Multi-Table</a:t>
            </a:r>
            <a:endParaRPr sz="4000">
              <a:solidFill>
                <a:srgbClr val="666666"/>
              </a:solidFill>
            </a:endParaRPr>
          </a:p>
        </p:txBody>
      </p:sp>
      <p:sp>
        <p:nvSpPr>
          <p:cNvPr id="270" name="Google Shape;270;p45"/>
          <p:cNvSpPr txBox="1"/>
          <p:nvPr/>
        </p:nvSpPr>
        <p:spPr>
          <a:xfrm>
            <a:off x="5277500" y="1972500"/>
            <a:ext cx="5611600" cy="107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667"/>
              </a:spcBef>
            </a:pPr>
            <a:r>
              <a:rPr lang="en" sz="2400">
                <a:solidFill>
                  <a:srgbClr val="ED7D31"/>
                </a:solidFill>
              </a:rPr>
              <a:t>Person(</a:t>
            </a:r>
            <a:r>
              <a:rPr lang="en" sz="2400" u="sng">
                <a:solidFill>
                  <a:srgbClr val="ED7D31"/>
                </a:solidFill>
              </a:rPr>
              <a:t>name</a:t>
            </a:r>
            <a:r>
              <a:rPr lang="en" sz="2400">
                <a:solidFill>
                  <a:srgbClr val="ED7D31"/>
                </a:solidFill>
              </a:rPr>
              <a:t>, address, worksfor)</a:t>
            </a:r>
            <a:endParaRPr sz="2400">
              <a:solidFill>
                <a:srgbClr val="ED7D31"/>
              </a:solidFill>
            </a:endParaRPr>
          </a:p>
          <a:p>
            <a:pPr>
              <a:spcBef>
                <a:spcPts val="667"/>
              </a:spcBef>
            </a:pPr>
            <a:r>
              <a:rPr lang="en" sz="2400">
                <a:solidFill>
                  <a:srgbClr val="ED7D31"/>
                </a:solidFill>
              </a:rPr>
              <a:t>Company(</a:t>
            </a:r>
            <a:r>
              <a:rPr lang="en" sz="2400" u="sng">
                <a:solidFill>
                  <a:srgbClr val="ED7D31"/>
                </a:solidFill>
              </a:rPr>
              <a:t>name</a:t>
            </a:r>
            <a:r>
              <a:rPr lang="en" sz="2400">
                <a:solidFill>
                  <a:srgbClr val="ED7D31"/>
                </a:solidFill>
              </a:rPr>
              <a:t>, address)</a:t>
            </a:r>
            <a:endParaRPr sz="2400">
              <a:solidFill>
                <a:srgbClr val="ED7D31"/>
              </a:solidFill>
            </a:endParaRPr>
          </a:p>
          <a:p>
            <a:endParaRPr sz="2400">
              <a:solidFill>
                <a:srgbClr val="ED7D31"/>
              </a:solidFill>
            </a:endParaRPr>
          </a:p>
        </p:txBody>
      </p:sp>
      <p:sp>
        <p:nvSpPr>
          <p:cNvPr id="271" name="Google Shape;271;p45"/>
          <p:cNvSpPr txBox="1"/>
          <p:nvPr/>
        </p:nvSpPr>
        <p:spPr>
          <a:xfrm>
            <a:off x="5277500" y="3225122"/>
            <a:ext cx="5611600" cy="1736466"/>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ED7D31"/>
              </a:solidFill>
            </a:endParaRPr>
          </a:p>
          <a:p>
            <a:r>
              <a:rPr lang="en" sz="2400" dirty="0">
                <a:solidFill>
                  <a:srgbClr val="ED7D31"/>
                </a:solidFill>
              </a:rPr>
              <a:t>SELECT</a:t>
            </a:r>
            <a:r>
              <a:rPr lang="en" sz="2400" dirty="0">
                <a:solidFill>
                  <a:schemeClr val="dk1"/>
                </a:solidFill>
              </a:rPr>
              <a:t> </a:t>
            </a:r>
            <a:r>
              <a:rPr lang="en" sz="2400" dirty="0">
                <a:solidFill>
                  <a:srgbClr val="ED7D31"/>
                </a:solidFill>
              </a:rPr>
              <a:t>DISTINCT</a:t>
            </a:r>
            <a:r>
              <a:rPr lang="en" sz="2400" dirty="0">
                <a:solidFill>
                  <a:schemeClr val="dk1"/>
                </a:solidFill>
              </a:rPr>
              <a:t> Person.name, Person.address</a:t>
            </a:r>
            <a:endParaRPr sz="2400" dirty="0">
              <a:solidFill>
                <a:schemeClr val="dk1"/>
              </a:solidFill>
            </a:endParaRPr>
          </a:p>
          <a:p>
            <a:r>
              <a:rPr lang="en" sz="2400" dirty="0">
                <a:solidFill>
                  <a:srgbClr val="ED7D31"/>
                </a:solidFill>
              </a:rPr>
              <a:t>FROM</a:t>
            </a:r>
            <a:r>
              <a:rPr lang="en" sz="2400" dirty="0">
                <a:solidFill>
                  <a:schemeClr val="dk1"/>
                </a:solidFill>
              </a:rPr>
              <a:t>  	      Person, Company</a:t>
            </a:r>
            <a:endParaRPr sz="2400" dirty="0">
              <a:solidFill>
                <a:schemeClr val="dk1"/>
              </a:solidFill>
            </a:endParaRPr>
          </a:p>
          <a:p>
            <a:r>
              <a:rPr lang="en" sz="2400" dirty="0">
                <a:solidFill>
                  <a:srgbClr val="ED7D31"/>
                </a:solidFill>
              </a:rPr>
              <a:t>WHERE           </a:t>
            </a:r>
            <a:r>
              <a:rPr lang="en" sz="2400" dirty="0">
                <a:solidFill>
                  <a:srgbClr val="44546A"/>
                </a:solidFill>
              </a:rPr>
              <a:t>Person.worksfor = Company.name</a:t>
            </a:r>
            <a:endParaRPr sz="2400" dirty="0">
              <a:solidFill>
                <a:srgbClr val="44546A"/>
              </a:solidFill>
            </a:endParaRPr>
          </a:p>
          <a:p>
            <a:endParaRPr sz="2400" dirty="0">
              <a:solidFill>
                <a:srgbClr val="ED7D31"/>
              </a:solidFill>
            </a:endParaRPr>
          </a:p>
        </p:txBody>
      </p:sp>
      <p:sp>
        <p:nvSpPr>
          <p:cNvPr id="272" name="Google Shape;272;p45"/>
          <p:cNvSpPr txBox="1"/>
          <p:nvPr/>
        </p:nvSpPr>
        <p:spPr>
          <a:xfrm>
            <a:off x="5277500" y="5077133"/>
            <a:ext cx="5611600" cy="107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ED7D31"/>
              </a:solidFill>
            </a:endParaRPr>
          </a:p>
          <a:p>
            <a:pPr>
              <a:buClr>
                <a:schemeClr val="dk1"/>
              </a:buClr>
              <a:buSzPts val="1100"/>
            </a:pPr>
            <a:r>
              <a:rPr lang="en" sz="2400">
                <a:solidFill>
                  <a:srgbClr val="ED7D31"/>
                </a:solidFill>
              </a:rPr>
              <a:t>SELECT</a:t>
            </a:r>
            <a:r>
              <a:rPr lang="en" sz="2400">
                <a:solidFill>
                  <a:schemeClr val="dk1"/>
                </a:solidFill>
              </a:rPr>
              <a:t> </a:t>
            </a:r>
            <a:r>
              <a:rPr lang="en" sz="2400">
                <a:solidFill>
                  <a:srgbClr val="ED7D31"/>
                </a:solidFill>
              </a:rPr>
              <a:t>DISTINCT</a:t>
            </a:r>
            <a:r>
              <a:rPr lang="en" sz="2400">
                <a:solidFill>
                  <a:schemeClr val="dk1"/>
                </a:solidFill>
              </a:rPr>
              <a:t> p.name, p.address</a:t>
            </a:r>
            <a:endParaRPr sz="2400">
              <a:solidFill>
                <a:schemeClr val="dk1"/>
              </a:solidFill>
            </a:endParaRPr>
          </a:p>
          <a:p>
            <a:pPr>
              <a:buClr>
                <a:schemeClr val="dk1"/>
              </a:buClr>
              <a:buSzPts val="1100"/>
            </a:pPr>
            <a:r>
              <a:rPr lang="en" sz="2400">
                <a:solidFill>
                  <a:srgbClr val="ED7D31"/>
                </a:solidFill>
              </a:rPr>
              <a:t>FROM</a:t>
            </a:r>
            <a:r>
              <a:rPr lang="en" sz="2400">
                <a:solidFill>
                  <a:schemeClr val="dk1"/>
                </a:solidFill>
              </a:rPr>
              <a:t>  	      Person p, Company c</a:t>
            </a:r>
            <a:endParaRPr sz="2400">
              <a:solidFill>
                <a:schemeClr val="dk1"/>
              </a:solidFill>
            </a:endParaRPr>
          </a:p>
          <a:p>
            <a:pPr>
              <a:buClr>
                <a:schemeClr val="dk1"/>
              </a:buClr>
              <a:buSzPts val="1100"/>
            </a:pPr>
            <a:r>
              <a:rPr lang="en" sz="2400">
                <a:solidFill>
                  <a:srgbClr val="ED7D31"/>
                </a:solidFill>
              </a:rPr>
              <a:t>WHERE           </a:t>
            </a:r>
            <a:r>
              <a:rPr lang="en" sz="2400">
                <a:solidFill>
                  <a:srgbClr val="44546A"/>
                </a:solidFill>
              </a:rPr>
              <a:t>p.worksfor = c.name</a:t>
            </a:r>
            <a:endParaRPr sz="2400">
              <a:solidFill>
                <a:srgbClr val="44546A"/>
              </a:solidFill>
            </a:endParaRPr>
          </a:p>
          <a:p>
            <a:endParaRPr sz="2400">
              <a:solidFill>
                <a:srgbClr val="ED7D31"/>
              </a:solidFil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subTitle" idx="1"/>
          </p:nvPr>
        </p:nvSpPr>
        <p:spPr>
          <a:xfrm>
            <a:off x="858633" y="134200"/>
            <a:ext cx="9049200" cy="1046400"/>
          </a:xfrm>
          <a:prstGeom prst="rect">
            <a:avLst/>
          </a:prstGeom>
          <a:noFill/>
          <a:ln>
            <a:noFill/>
          </a:ln>
        </p:spPr>
        <p:txBody>
          <a:bodyPr spcFirstLastPara="1" vert="horz" wrap="square" lIns="121900" tIns="121900" rIns="121900" bIns="121900" rtlCol="0" anchor="b" anchorCtr="0">
            <a:noAutofit/>
          </a:bodyPr>
          <a:lstStyle/>
          <a:p>
            <a:pPr marL="0" indent="0" algn="l"/>
            <a:r>
              <a:rPr lang="en" sz="4000" b="1">
                <a:latin typeface="Montserrat"/>
                <a:ea typeface="Montserrat"/>
                <a:cs typeface="Montserrat"/>
                <a:sym typeface="Montserrat"/>
              </a:rPr>
              <a:t>Example Spreadsheet Tables</a:t>
            </a:r>
            <a:endParaRPr sz="4000" b="1">
              <a:latin typeface="Montserrat"/>
              <a:ea typeface="Montserrat"/>
              <a:cs typeface="Montserrat"/>
              <a:sym typeface="Montserrat"/>
            </a:endParaRPr>
          </a:p>
        </p:txBody>
      </p:sp>
      <p:sp>
        <p:nvSpPr>
          <p:cNvPr id="112" name="Google Shape;112;p24"/>
          <p:cNvSpPr txBox="1"/>
          <p:nvPr/>
        </p:nvSpPr>
        <p:spPr>
          <a:xfrm>
            <a:off x="7348667" y="1115817"/>
            <a:ext cx="6356000" cy="1381200"/>
          </a:xfrm>
          <a:prstGeom prst="rect">
            <a:avLst/>
          </a:prstGeom>
          <a:noFill/>
          <a:ln>
            <a:noFill/>
          </a:ln>
        </p:spPr>
        <p:txBody>
          <a:bodyPr spcFirstLastPara="1" wrap="square" lIns="121900" tIns="121900" rIns="121900" bIns="121900" anchor="t" anchorCtr="0">
            <a:noAutofit/>
          </a:bodyPr>
          <a:lstStyle/>
          <a:p>
            <a:pPr>
              <a:lnSpc>
                <a:spcPct val="90000"/>
              </a:lnSpc>
              <a:spcBef>
                <a:spcPts val="1333"/>
              </a:spcBef>
              <a:buClr>
                <a:schemeClr val="dk1"/>
              </a:buClr>
              <a:buSzPts val="1100"/>
            </a:pPr>
            <a:r>
              <a:rPr lang="en" sz="2400" u="sng" dirty="0">
                <a:solidFill>
                  <a:schemeClr val="dk1"/>
                </a:solidFill>
                <a:latin typeface="Roboto Light"/>
                <a:ea typeface="Roboto Light"/>
                <a:cs typeface="Roboto Light"/>
                <a:sym typeface="Roboto Light"/>
              </a:rPr>
              <a:t>Logical Schema</a:t>
            </a:r>
            <a:endParaRPr sz="2400" u="sng" dirty="0">
              <a:solidFill>
                <a:schemeClr val="dk1"/>
              </a:solidFill>
              <a:latin typeface="Roboto Light"/>
              <a:ea typeface="Roboto Light"/>
              <a:cs typeface="Roboto Light"/>
              <a:sym typeface="Roboto Light"/>
            </a:endParaRPr>
          </a:p>
          <a:p>
            <a:pPr>
              <a:lnSpc>
                <a:spcPct val="90000"/>
              </a:lnSpc>
              <a:spcBef>
                <a:spcPts val="667"/>
              </a:spcBef>
              <a:buClr>
                <a:schemeClr val="dk1"/>
              </a:buClr>
              <a:buSzPts val="1100"/>
            </a:pPr>
            <a:r>
              <a:rPr lang="en" sz="2400" dirty="0">
                <a:solidFill>
                  <a:schemeClr val="dk1"/>
                </a:solidFill>
                <a:latin typeface="Roboto Light"/>
                <a:ea typeface="Roboto Light"/>
                <a:cs typeface="Roboto Light"/>
                <a:sym typeface="Roboto Light"/>
              </a:rPr>
              <a:t>Student(sid: </a:t>
            </a:r>
            <a:r>
              <a:rPr lang="en" sz="2400" i="1" dirty="0">
                <a:solidFill>
                  <a:schemeClr val="dk1"/>
                </a:solidFill>
                <a:latin typeface="Roboto Light"/>
                <a:ea typeface="Roboto Light"/>
                <a:cs typeface="Roboto Light"/>
                <a:sym typeface="Roboto Light"/>
              </a:rPr>
              <a:t>string</a:t>
            </a:r>
            <a:r>
              <a:rPr lang="en" sz="2400" dirty="0">
                <a:solidFill>
                  <a:schemeClr val="dk1"/>
                </a:solidFill>
                <a:latin typeface="Roboto Light"/>
                <a:ea typeface="Roboto Light"/>
                <a:cs typeface="Roboto Light"/>
                <a:sym typeface="Roboto Light"/>
              </a:rPr>
              <a:t>, name: </a:t>
            </a:r>
            <a:r>
              <a:rPr lang="en" sz="2400" i="1" dirty="0">
                <a:solidFill>
                  <a:schemeClr val="dk1"/>
                </a:solidFill>
                <a:latin typeface="Roboto Light"/>
                <a:ea typeface="Roboto Light"/>
                <a:cs typeface="Roboto Light"/>
                <a:sym typeface="Roboto Light"/>
              </a:rPr>
              <a:t>string</a:t>
            </a:r>
            <a:r>
              <a:rPr lang="en" sz="2400" dirty="0">
                <a:solidFill>
                  <a:schemeClr val="dk1"/>
                </a:solidFill>
                <a:latin typeface="Roboto Light"/>
                <a:ea typeface="Roboto Light"/>
                <a:cs typeface="Roboto Light"/>
                <a:sym typeface="Roboto Light"/>
              </a:rPr>
              <a:t>, gpa: </a:t>
            </a:r>
            <a:r>
              <a:rPr lang="en" sz="2400" i="1" dirty="0">
                <a:solidFill>
                  <a:schemeClr val="dk1"/>
                </a:solidFill>
                <a:latin typeface="Roboto Light"/>
                <a:ea typeface="Roboto Light"/>
                <a:cs typeface="Roboto Light"/>
                <a:sym typeface="Roboto Light"/>
              </a:rPr>
              <a:t>float</a:t>
            </a:r>
            <a:r>
              <a:rPr lang="en" sz="2400" dirty="0">
                <a:solidFill>
                  <a:schemeClr val="dk1"/>
                </a:solidFill>
                <a:latin typeface="Roboto Light"/>
                <a:ea typeface="Roboto Light"/>
                <a:cs typeface="Roboto Light"/>
                <a:sym typeface="Roboto Light"/>
              </a:rPr>
              <a:t>)</a:t>
            </a:r>
            <a:endParaRPr sz="2400" dirty="0">
              <a:solidFill>
                <a:schemeClr val="dk1"/>
              </a:solidFill>
              <a:latin typeface="Roboto Light"/>
              <a:ea typeface="Roboto Light"/>
              <a:cs typeface="Roboto Light"/>
              <a:sym typeface="Roboto Light"/>
            </a:endParaRPr>
          </a:p>
          <a:p>
            <a:pPr>
              <a:lnSpc>
                <a:spcPct val="90000"/>
              </a:lnSpc>
              <a:spcBef>
                <a:spcPts val="667"/>
              </a:spcBef>
              <a:buClr>
                <a:schemeClr val="dk1"/>
              </a:buClr>
              <a:buSzPts val="1100"/>
            </a:pPr>
            <a:r>
              <a:rPr lang="en" sz="2400" dirty="0">
                <a:solidFill>
                  <a:schemeClr val="dk1"/>
                </a:solidFill>
                <a:latin typeface="Roboto Light"/>
                <a:ea typeface="Roboto Light"/>
                <a:cs typeface="Roboto Light"/>
                <a:sym typeface="Roboto Light"/>
              </a:rPr>
              <a:t>Courses(cid: </a:t>
            </a:r>
            <a:r>
              <a:rPr lang="en" sz="2400" i="1" dirty="0">
                <a:solidFill>
                  <a:schemeClr val="dk1"/>
                </a:solidFill>
                <a:latin typeface="Roboto Light"/>
                <a:ea typeface="Roboto Light"/>
                <a:cs typeface="Roboto Light"/>
                <a:sym typeface="Roboto Light"/>
              </a:rPr>
              <a:t>string</a:t>
            </a:r>
            <a:r>
              <a:rPr lang="en" sz="2400" dirty="0">
                <a:solidFill>
                  <a:schemeClr val="dk1"/>
                </a:solidFill>
                <a:latin typeface="Roboto Light"/>
                <a:ea typeface="Roboto Light"/>
                <a:cs typeface="Roboto Light"/>
                <a:sym typeface="Roboto Light"/>
              </a:rPr>
              <a:t>, c-name: </a:t>
            </a:r>
            <a:r>
              <a:rPr lang="en" sz="2400" i="1" dirty="0">
                <a:solidFill>
                  <a:schemeClr val="dk1"/>
                </a:solidFill>
                <a:latin typeface="Roboto Light"/>
                <a:ea typeface="Roboto Light"/>
                <a:cs typeface="Roboto Light"/>
                <a:sym typeface="Roboto Light"/>
              </a:rPr>
              <a:t>string</a:t>
            </a:r>
            <a:r>
              <a:rPr lang="en" sz="2400" dirty="0">
                <a:solidFill>
                  <a:schemeClr val="dk1"/>
                </a:solidFill>
                <a:latin typeface="Roboto Light"/>
                <a:ea typeface="Roboto Light"/>
                <a:cs typeface="Roboto Light"/>
                <a:sym typeface="Roboto Light"/>
              </a:rPr>
              <a:t>, room: </a:t>
            </a:r>
            <a:r>
              <a:rPr lang="en" sz="2400" i="1" dirty="0">
                <a:solidFill>
                  <a:schemeClr val="dk1"/>
                </a:solidFill>
                <a:latin typeface="Roboto Light"/>
                <a:ea typeface="Roboto Light"/>
                <a:cs typeface="Roboto Light"/>
                <a:sym typeface="Roboto Light"/>
              </a:rPr>
              <a:t>string</a:t>
            </a:r>
            <a:r>
              <a:rPr lang="en" sz="2400" dirty="0">
                <a:solidFill>
                  <a:schemeClr val="dk1"/>
                </a:solidFill>
                <a:latin typeface="Roboto Light"/>
                <a:ea typeface="Roboto Light"/>
                <a:cs typeface="Roboto Light"/>
                <a:sym typeface="Roboto Light"/>
              </a:rPr>
              <a:t>)</a:t>
            </a:r>
            <a:endParaRPr sz="2400" dirty="0">
              <a:solidFill>
                <a:schemeClr val="dk1"/>
              </a:solidFill>
              <a:latin typeface="Roboto Light"/>
              <a:ea typeface="Roboto Light"/>
              <a:cs typeface="Roboto Light"/>
              <a:sym typeface="Roboto Light"/>
            </a:endParaRPr>
          </a:p>
          <a:p>
            <a:pPr>
              <a:lnSpc>
                <a:spcPct val="90000"/>
              </a:lnSpc>
              <a:spcBef>
                <a:spcPts val="667"/>
              </a:spcBef>
              <a:buClr>
                <a:schemeClr val="dk1"/>
              </a:buClr>
              <a:buSzPts val="1100"/>
            </a:pPr>
            <a:r>
              <a:rPr lang="en" sz="2400" dirty="0">
                <a:solidFill>
                  <a:schemeClr val="dk1"/>
                </a:solidFill>
                <a:latin typeface="Roboto Light"/>
                <a:ea typeface="Roboto Light"/>
                <a:cs typeface="Roboto Light"/>
                <a:sym typeface="Roboto Light"/>
              </a:rPr>
              <a:t>Enrolled(sid: </a:t>
            </a:r>
            <a:r>
              <a:rPr lang="en" sz="2400" i="1" dirty="0">
                <a:solidFill>
                  <a:schemeClr val="dk1"/>
                </a:solidFill>
                <a:latin typeface="Roboto Light"/>
                <a:ea typeface="Roboto Light"/>
                <a:cs typeface="Roboto Light"/>
                <a:sym typeface="Roboto Light"/>
              </a:rPr>
              <a:t>string, </a:t>
            </a:r>
            <a:r>
              <a:rPr lang="en" sz="2400" dirty="0">
                <a:solidFill>
                  <a:schemeClr val="dk1"/>
                </a:solidFill>
                <a:latin typeface="Roboto Light"/>
                <a:ea typeface="Roboto Light"/>
                <a:cs typeface="Roboto Light"/>
                <a:sym typeface="Roboto Light"/>
              </a:rPr>
              <a:t>cid</a:t>
            </a:r>
            <a:r>
              <a:rPr lang="en" sz="2400" i="1" dirty="0">
                <a:solidFill>
                  <a:schemeClr val="dk1"/>
                </a:solidFill>
                <a:latin typeface="Roboto Light"/>
                <a:ea typeface="Roboto Light"/>
                <a:cs typeface="Roboto Light"/>
                <a:sym typeface="Roboto Light"/>
              </a:rPr>
              <a:t>: string, </a:t>
            </a:r>
            <a:r>
              <a:rPr lang="en" sz="2400" dirty="0">
                <a:solidFill>
                  <a:schemeClr val="dk1"/>
                </a:solidFill>
                <a:latin typeface="Roboto Light"/>
                <a:ea typeface="Roboto Light"/>
                <a:cs typeface="Roboto Light"/>
                <a:sym typeface="Roboto Light"/>
              </a:rPr>
              <a:t>grade</a:t>
            </a:r>
            <a:r>
              <a:rPr lang="en" sz="2400" i="1" dirty="0">
                <a:solidFill>
                  <a:schemeClr val="dk1"/>
                </a:solidFill>
                <a:latin typeface="Roboto Light"/>
                <a:ea typeface="Roboto Light"/>
                <a:cs typeface="Roboto Light"/>
                <a:sym typeface="Roboto Light"/>
              </a:rPr>
              <a:t>: string</a:t>
            </a:r>
            <a:r>
              <a:rPr lang="en" sz="2400" dirty="0">
                <a:solidFill>
                  <a:schemeClr val="dk1"/>
                </a:solidFill>
                <a:latin typeface="Roboto Light"/>
                <a:ea typeface="Roboto Light"/>
                <a:cs typeface="Roboto Light"/>
                <a:sym typeface="Roboto Light"/>
              </a:rPr>
              <a:t>)</a:t>
            </a:r>
            <a:endParaRPr sz="2400" dirty="0">
              <a:solidFill>
                <a:schemeClr val="dk1"/>
              </a:solidFill>
              <a:latin typeface="Roboto Light"/>
              <a:ea typeface="Roboto Light"/>
              <a:cs typeface="Roboto Light"/>
              <a:sym typeface="Roboto Light"/>
            </a:endParaRPr>
          </a:p>
          <a:p>
            <a:endParaRPr sz="2400" dirty="0">
              <a:latin typeface="Roboto Light"/>
              <a:ea typeface="Roboto Light"/>
              <a:cs typeface="Roboto Light"/>
              <a:sym typeface="Roboto Light"/>
            </a:endParaRPr>
          </a:p>
        </p:txBody>
      </p:sp>
      <p:pic>
        <p:nvPicPr>
          <p:cNvPr id="113" name="Google Shape;113;p24"/>
          <p:cNvPicPr preferRelativeResize="0"/>
          <p:nvPr/>
        </p:nvPicPr>
        <p:blipFill>
          <a:blip r:embed="rId3">
            <a:alphaModFix/>
          </a:blip>
          <a:stretch>
            <a:fillRect/>
          </a:stretch>
        </p:blipFill>
        <p:spPr>
          <a:xfrm>
            <a:off x="319234" y="1180616"/>
            <a:ext cx="6721767" cy="4708633"/>
          </a:xfrm>
          <a:prstGeom prst="rect">
            <a:avLst/>
          </a:prstGeom>
          <a:noFill/>
          <a:ln>
            <a:noFill/>
          </a:ln>
        </p:spPr>
      </p:pic>
      <p:sp>
        <p:nvSpPr>
          <p:cNvPr id="114" name="Google Shape;114;p24"/>
          <p:cNvSpPr txBox="1"/>
          <p:nvPr/>
        </p:nvSpPr>
        <p:spPr>
          <a:xfrm>
            <a:off x="7348667" y="2944617"/>
            <a:ext cx="6356000" cy="1381200"/>
          </a:xfrm>
          <a:prstGeom prst="rect">
            <a:avLst/>
          </a:prstGeom>
          <a:noFill/>
          <a:ln>
            <a:noFill/>
          </a:ln>
        </p:spPr>
        <p:txBody>
          <a:bodyPr spcFirstLastPara="1" wrap="square" lIns="121900" tIns="121900" rIns="121900" bIns="121900" anchor="t" anchorCtr="0">
            <a:noAutofit/>
          </a:bodyPr>
          <a:lstStyle/>
          <a:p>
            <a:pPr>
              <a:lnSpc>
                <a:spcPct val="90000"/>
              </a:lnSpc>
              <a:spcBef>
                <a:spcPts val="1333"/>
              </a:spcBef>
              <a:buClr>
                <a:schemeClr val="dk1"/>
              </a:buClr>
              <a:buSzPts val="1100"/>
            </a:pPr>
            <a:r>
              <a:rPr lang="en" sz="2400" u="sng">
                <a:solidFill>
                  <a:schemeClr val="dk1"/>
                </a:solidFill>
                <a:latin typeface="Roboto Light"/>
                <a:ea typeface="Roboto Light"/>
                <a:cs typeface="Roboto Light"/>
                <a:sym typeface="Roboto Light"/>
              </a:rPr>
              <a:t>Keys [connect tables]</a:t>
            </a:r>
            <a:endParaRPr sz="2400" u="sng">
              <a:solidFill>
                <a:schemeClr val="dk1"/>
              </a:solidFill>
              <a:latin typeface="Roboto Light"/>
              <a:ea typeface="Roboto Light"/>
              <a:cs typeface="Roboto Light"/>
              <a:sym typeface="Roboto Light"/>
            </a:endParaRPr>
          </a:p>
          <a:p>
            <a:pPr indent="609585">
              <a:lnSpc>
                <a:spcPct val="90000"/>
              </a:lnSpc>
              <a:spcBef>
                <a:spcPts val="667"/>
              </a:spcBef>
              <a:buClr>
                <a:schemeClr val="dk1"/>
              </a:buClr>
              <a:buSzPts val="1100"/>
            </a:pPr>
            <a:r>
              <a:rPr lang="en" sz="2400">
                <a:solidFill>
                  <a:schemeClr val="dk1"/>
                </a:solidFill>
                <a:latin typeface="Roboto Light"/>
                <a:ea typeface="Roboto Light"/>
                <a:cs typeface="Roboto Light"/>
                <a:sym typeface="Roboto Light"/>
              </a:rPr>
              <a:t>sid: Connects Enrolled to Students</a:t>
            </a:r>
            <a:endParaRPr sz="2400">
              <a:solidFill>
                <a:schemeClr val="dk1"/>
              </a:solidFill>
              <a:latin typeface="Roboto Light"/>
              <a:ea typeface="Roboto Light"/>
              <a:cs typeface="Roboto Light"/>
              <a:sym typeface="Roboto Light"/>
            </a:endParaRPr>
          </a:p>
          <a:p>
            <a:pPr indent="609585">
              <a:lnSpc>
                <a:spcPct val="90000"/>
              </a:lnSpc>
              <a:spcBef>
                <a:spcPts val="667"/>
              </a:spcBef>
              <a:buClr>
                <a:schemeClr val="dk1"/>
              </a:buClr>
              <a:buSzPts val="1100"/>
            </a:pPr>
            <a:r>
              <a:rPr lang="en" sz="2400" i="1">
                <a:solidFill>
                  <a:schemeClr val="dk1"/>
                </a:solidFill>
                <a:latin typeface="Roboto Light"/>
                <a:ea typeface="Roboto Light"/>
                <a:cs typeface="Roboto Light"/>
                <a:sym typeface="Roboto Light"/>
              </a:rPr>
              <a:t>cid: </a:t>
            </a:r>
            <a:r>
              <a:rPr lang="en" sz="2400">
                <a:solidFill>
                  <a:schemeClr val="dk1"/>
                </a:solidFill>
                <a:latin typeface="Roboto Light"/>
                <a:ea typeface="Roboto Light"/>
                <a:cs typeface="Roboto Light"/>
                <a:sym typeface="Roboto Light"/>
              </a:rPr>
              <a:t>Connects Enrolled to Courses</a:t>
            </a:r>
            <a:endParaRPr sz="2400">
              <a:solidFill>
                <a:schemeClr val="dk1"/>
              </a:solidFill>
              <a:latin typeface="Roboto Light"/>
              <a:ea typeface="Roboto Light"/>
              <a:cs typeface="Roboto Light"/>
              <a:sym typeface="Roboto Light"/>
            </a:endParaRPr>
          </a:p>
          <a:p>
            <a:endParaRPr sz="2400">
              <a:latin typeface="Roboto Light"/>
              <a:ea typeface="Roboto Light"/>
              <a:cs typeface="Roboto Light"/>
              <a:sym typeface="Roboto Light"/>
            </a:endParaRPr>
          </a:p>
        </p:txBody>
      </p:sp>
      <p:sp>
        <p:nvSpPr>
          <p:cNvPr id="115" name="Google Shape;115;p24"/>
          <p:cNvSpPr/>
          <p:nvPr/>
        </p:nvSpPr>
        <p:spPr>
          <a:xfrm>
            <a:off x="646567" y="2925500"/>
            <a:ext cx="37200" cy="3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16;p24"/>
          <p:cNvSpPr/>
          <p:nvPr/>
        </p:nvSpPr>
        <p:spPr>
          <a:xfrm>
            <a:off x="706533" y="3168367"/>
            <a:ext cx="2895200" cy="10944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 name="Google Shape;117;p24"/>
          <p:cNvSpPr/>
          <p:nvPr/>
        </p:nvSpPr>
        <p:spPr>
          <a:xfrm>
            <a:off x="706533" y="4793967"/>
            <a:ext cx="2895200" cy="823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18;p24"/>
          <p:cNvSpPr/>
          <p:nvPr/>
        </p:nvSpPr>
        <p:spPr>
          <a:xfrm>
            <a:off x="4453467" y="4430033"/>
            <a:ext cx="2532000" cy="823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 name="Google Shape;119;p24"/>
          <p:cNvSpPr txBox="1"/>
          <p:nvPr/>
        </p:nvSpPr>
        <p:spPr>
          <a:xfrm>
            <a:off x="7424433" y="4566033"/>
            <a:ext cx="4257200" cy="1548000"/>
          </a:xfrm>
          <a:prstGeom prst="rect">
            <a:avLst/>
          </a:prstGeom>
          <a:noFill/>
          <a:ln>
            <a:noFill/>
          </a:ln>
        </p:spPr>
        <p:txBody>
          <a:bodyPr spcFirstLastPara="1" wrap="square" lIns="121900" tIns="121900" rIns="121900" bIns="121900" anchor="t" anchorCtr="0">
            <a:noAutofit/>
          </a:bodyPr>
          <a:lstStyle/>
          <a:p>
            <a:r>
              <a:rPr lang="en" sz="2400" u="sng">
                <a:latin typeface="Roboto Light"/>
                <a:ea typeface="Roboto Light"/>
                <a:cs typeface="Roboto Light"/>
                <a:sym typeface="Roboto Light"/>
              </a:rPr>
              <a:t>Queries [“compute” over tables]</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a:p>
            <a:pPr marL="609585" indent="-406390">
              <a:buSzPts val="1200"/>
              <a:buFont typeface="Roboto Light"/>
              <a:buChar char="●"/>
            </a:pPr>
            <a:r>
              <a:rPr lang="en" sz="1600">
                <a:latin typeface="Roboto Light"/>
                <a:ea typeface="Roboto Light"/>
                <a:cs typeface="Roboto Light"/>
                <a:sym typeface="Roboto Light"/>
              </a:rPr>
              <a:t>Minnie’s GPA?</a:t>
            </a:r>
            <a:endParaRPr sz="1600">
              <a:latin typeface="Roboto Light"/>
              <a:ea typeface="Roboto Light"/>
              <a:cs typeface="Roboto Light"/>
              <a:sym typeface="Roboto Light"/>
            </a:endParaRPr>
          </a:p>
          <a:p>
            <a:pPr marL="609585" indent="-406390">
              <a:buSzPts val="1200"/>
              <a:buFont typeface="Roboto Light"/>
              <a:buChar char="●"/>
            </a:pPr>
            <a:r>
              <a:rPr lang="en" sz="1600">
                <a:solidFill>
                  <a:schemeClr val="dk1"/>
                </a:solidFill>
                <a:latin typeface="Roboto Light"/>
                <a:ea typeface="Roboto Light"/>
                <a:cs typeface="Roboto Light"/>
                <a:sym typeface="Roboto Light"/>
              </a:rPr>
              <a:t>AVG student GPA? </a:t>
            </a:r>
            <a:endParaRPr sz="1600">
              <a:solidFill>
                <a:schemeClr val="dk1"/>
              </a:solidFill>
              <a:latin typeface="Roboto Light"/>
              <a:ea typeface="Roboto Light"/>
              <a:cs typeface="Roboto Light"/>
              <a:sym typeface="Roboto Light"/>
            </a:endParaRPr>
          </a:p>
          <a:p>
            <a:pPr marL="609585" indent="-406390">
              <a:buSzPts val="1200"/>
              <a:buFont typeface="Roboto Light"/>
              <a:buChar char="●"/>
            </a:pPr>
            <a:r>
              <a:rPr lang="en" sz="1600">
                <a:latin typeface="Roboto Light"/>
                <a:ea typeface="Roboto Light"/>
                <a:cs typeface="Roboto Light"/>
                <a:sym typeface="Roboto Light"/>
              </a:rPr>
              <a:t>Mickey’s classes?</a:t>
            </a:r>
            <a:endParaRPr sz="1600">
              <a:latin typeface="Roboto Light"/>
              <a:ea typeface="Roboto Light"/>
              <a:cs typeface="Roboto Light"/>
              <a:sym typeface="Roboto Light"/>
            </a:endParaRPr>
          </a:p>
          <a:p>
            <a:pPr marL="609585" indent="-406390">
              <a:buSzPts val="1200"/>
              <a:buFont typeface="Roboto Light"/>
              <a:buChar char="●"/>
            </a:pPr>
            <a:r>
              <a:rPr lang="en" sz="1600">
                <a:latin typeface="Roboto Light"/>
                <a:ea typeface="Roboto Light"/>
                <a:cs typeface="Roboto Light"/>
                <a:sym typeface="Roboto Light"/>
              </a:rPr>
              <a:t>AVG student GPA in CS145?</a:t>
            </a:r>
            <a:endParaRPr sz="16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xEl>
                                              <p:pRg st="0" end="0"/>
                                            </p:txEl>
                                          </p:spTgt>
                                        </p:tgtEl>
                                        <p:attrNameLst>
                                          <p:attrName>style.visibility</p:attrName>
                                        </p:attrNameLst>
                                      </p:cBhvr>
                                      <p:to>
                                        <p:strVal val="visible"/>
                                      </p:to>
                                    </p:set>
                                    <p:animEffect transition="in" filter="fade">
                                      <p:cBhvr>
                                        <p:cTn id="17" dur="1000"/>
                                        <p:tgtEl>
                                          <p:spTgt spid="1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
                                            <p:txEl>
                                              <p:pRg st="1" end="1"/>
                                            </p:txEl>
                                          </p:spTgt>
                                        </p:tgtEl>
                                        <p:attrNameLst>
                                          <p:attrName>style.visibility</p:attrName>
                                        </p:attrNameLst>
                                      </p:cBhvr>
                                      <p:to>
                                        <p:strVal val="visible"/>
                                      </p:to>
                                    </p:set>
                                    <p:animEffect transition="in" filter="fade">
                                      <p:cBhvr>
                                        <p:cTn id="22" dur="1000"/>
                                        <p:tgtEl>
                                          <p:spTgt spid="1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
                                            <p:txEl>
                                              <p:pRg st="2" end="2"/>
                                            </p:txEl>
                                          </p:spTgt>
                                        </p:tgtEl>
                                        <p:attrNameLst>
                                          <p:attrName>style.visibility</p:attrName>
                                        </p:attrNameLst>
                                      </p:cBhvr>
                                      <p:to>
                                        <p:strVal val="visible"/>
                                      </p:to>
                                    </p:set>
                                    <p:animEffect transition="in" filter="fade">
                                      <p:cBhvr>
                                        <p:cTn id="27" dur="1000"/>
                                        <p:tgtEl>
                                          <p:spTgt spid="11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
                                            <p:txEl>
                                              <p:pRg st="3" end="3"/>
                                            </p:txEl>
                                          </p:spTgt>
                                        </p:tgtEl>
                                        <p:attrNameLst>
                                          <p:attrName>style.visibility</p:attrName>
                                        </p:attrNameLst>
                                      </p:cBhvr>
                                      <p:to>
                                        <p:strVal val="visible"/>
                                      </p:to>
                                    </p:set>
                                    <p:animEffect transition="in" filter="fade">
                                      <p:cBhvr>
                                        <p:cTn id="32" dur="1000"/>
                                        <p:tgtEl>
                                          <p:spTgt spid="11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9">
                                            <p:txEl>
                                              <p:pRg st="4" end="4"/>
                                            </p:txEl>
                                          </p:spTgt>
                                        </p:tgtEl>
                                        <p:attrNameLst>
                                          <p:attrName>style.visibility</p:attrName>
                                        </p:attrNameLst>
                                      </p:cBhvr>
                                      <p:to>
                                        <p:strVal val="visible"/>
                                      </p:to>
                                    </p:set>
                                    <p:animEffect transition="in" filter="fade">
                                      <p:cBhvr>
                                        <p:cTn id="37" dur="1000"/>
                                        <p:tgtEl>
                                          <p:spTgt spid="1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idx="4294967295"/>
          </p:nvPr>
        </p:nvSpPr>
        <p:spPr>
          <a:xfrm>
            <a:off x="2782167" y="298033"/>
            <a:ext cx="956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a:solidFill>
                  <a:srgbClr val="666666"/>
                </a:solidFill>
                <a:latin typeface="Merriweather"/>
                <a:ea typeface="Merriweather"/>
                <a:cs typeface="Merriweather"/>
                <a:sym typeface="Merriweather"/>
              </a:rPr>
              <a:t>Semantics of JOINs</a:t>
            </a:r>
            <a:endParaRPr sz="3733">
              <a:solidFill>
                <a:srgbClr val="666666"/>
              </a:solidFill>
              <a:latin typeface="Merriweather"/>
              <a:ea typeface="Merriweather"/>
              <a:cs typeface="Merriweather"/>
              <a:sym typeface="Merriweather"/>
            </a:endParaRPr>
          </a:p>
          <a:p>
            <a:pPr>
              <a:lnSpc>
                <a:spcPct val="100000"/>
              </a:lnSpc>
              <a:spcBef>
                <a:spcPts val="0"/>
              </a:spcBef>
              <a:buClr>
                <a:srgbClr val="FFFFFF"/>
              </a:buClr>
              <a:buSzPts val="1800"/>
            </a:pPr>
            <a:endParaRPr sz="3733">
              <a:solidFill>
                <a:srgbClr val="666666"/>
              </a:solidFill>
              <a:latin typeface="Merriweather"/>
              <a:ea typeface="Merriweather"/>
              <a:cs typeface="Merriweather"/>
              <a:sym typeface="Merriweather"/>
            </a:endParaRPr>
          </a:p>
        </p:txBody>
      </p:sp>
      <p:sp>
        <p:nvSpPr>
          <p:cNvPr id="278" name="Google Shape;278;p46"/>
          <p:cNvSpPr/>
          <p:nvPr/>
        </p:nvSpPr>
        <p:spPr>
          <a:xfrm>
            <a:off x="3071384" y="1481948"/>
            <a:ext cx="4729200" cy="1842400"/>
          </a:xfrm>
          <a:prstGeom prst="homePlate">
            <a:avLst>
              <a:gd name="adj" fmla="val 50000"/>
            </a:avLst>
          </a:prstGeom>
          <a:solidFill>
            <a:srgbClr val="F5F5FF"/>
          </a:solidFill>
          <a:ln w="2857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FFFFF"/>
              </a:solidFill>
              <a:latin typeface="Roboto"/>
              <a:ea typeface="Roboto"/>
              <a:cs typeface="Roboto"/>
              <a:sym typeface="Roboto"/>
            </a:endParaRPr>
          </a:p>
        </p:txBody>
      </p:sp>
      <p:sp>
        <p:nvSpPr>
          <p:cNvPr id="279" name="Google Shape;279;p46"/>
          <p:cNvSpPr txBox="1"/>
          <p:nvPr/>
        </p:nvSpPr>
        <p:spPr>
          <a:xfrm>
            <a:off x="3071400" y="1311667"/>
            <a:ext cx="4000000" cy="2205600"/>
          </a:xfrm>
          <a:prstGeom prst="rect">
            <a:avLst/>
          </a:prstGeom>
          <a:noFill/>
          <a:ln>
            <a:noFill/>
          </a:ln>
        </p:spPr>
        <p:txBody>
          <a:bodyPr spcFirstLastPara="1" wrap="square" lIns="121900" tIns="121900" rIns="121900" bIns="121900" anchor="ctr" anchorCtr="0">
            <a:noAutofit/>
          </a:bodyPr>
          <a:lstStyle/>
          <a:p>
            <a:pPr>
              <a:lnSpc>
                <a:spcPct val="90000"/>
              </a:lnSpc>
            </a:pPr>
            <a:r>
              <a:rPr lang="en" sz="2400">
                <a:solidFill>
                  <a:srgbClr val="ED7D31"/>
                </a:solidFill>
              </a:rPr>
              <a:t>SELECT</a:t>
            </a:r>
            <a:r>
              <a:rPr lang="en" sz="2400">
                <a:solidFill>
                  <a:schemeClr val="dk1"/>
                </a:solidFill>
              </a:rPr>
              <a:t> x</a:t>
            </a:r>
            <a:r>
              <a:rPr lang="en" sz="2400" baseline="-25000">
                <a:solidFill>
                  <a:schemeClr val="dk1"/>
                </a:solidFill>
              </a:rPr>
              <a:t>1</a:t>
            </a:r>
            <a:r>
              <a:rPr lang="en" sz="2400">
                <a:solidFill>
                  <a:schemeClr val="dk1"/>
                </a:solidFill>
              </a:rPr>
              <a:t>.a</a:t>
            </a:r>
            <a:r>
              <a:rPr lang="en" sz="2400" baseline="-25000">
                <a:solidFill>
                  <a:schemeClr val="dk1"/>
                </a:solidFill>
              </a:rPr>
              <a:t>1</a:t>
            </a:r>
            <a:r>
              <a:rPr lang="en" sz="2400">
                <a:solidFill>
                  <a:schemeClr val="dk1"/>
                </a:solidFill>
              </a:rPr>
              <a:t>, x</a:t>
            </a:r>
            <a:r>
              <a:rPr lang="en" sz="2400" baseline="-25000">
                <a:solidFill>
                  <a:schemeClr val="dk1"/>
                </a:solidFill>
              </a:rPr>
              <a:t>1</a:t>
            </a:r>
            <a:r>
              <a:rPr lang="en" sz="2400">
                <a:solidFill>
                  <a:schemeClr val="dk1"/>
                </a:solidFill>
              </a:rPr>
              <a:t>.a</a:t>
            </a:r>
            <a:r>
              <a:rPr lang="en" sz="2400" baseline="-25000">
                <a:solidFill>
                  <a:schemeClr val="dk1"/>
                </a:solidFill>
              </a:rPr>
              <a:t>2</a:t>
            </a:r>
            <a:r>
              <a:rPr lang="en" sz="2400">
                <a:solidFill>
                  <a:schemeClr val="dk1"/>
                </a:solidFill>
              </a:rPr>
              <a:t>, …, x</a:t>
            </a:r>
            <a:r>
              <a:rPr lang="en" sz="2400" baseline="-25000">
                <a:solidFill>
                  <a:schemeClr val="dk1"/>
                </a:solidFill>
              </a:rPr>
              <a:t>n</a:t>
            </a:r>
            <a:r>
              <a:rPr lang="en" sz="2400">
                <a:solidFill>
                  <a:schemeClr val="dk1"/>
                </a:solidFill>
              </a:rPr>
              <a:t>.a</a:t>
            </a:r>
            <a:r>
              <a:rPr lang="en" sz="2400" baseline="-25000">
                <a:solidFill>
                  <a:schemeClr val="dk1"/>
                </a:solidFill>
              </a:rPr>
              <a:t>k</a:t>
            </a:r>
            <a:endParaRPr sz="2400" baseline="-25000">
              <a:solidFill>
                <a:schemeClr val="dk1"/>
              </a:solidFill>
            </a:endParaRPr>
          </a:p>
          <a:p>
            <a:pPr>
              <a:lnSpc>
                <a:spcPct val="90000"/>
              </a:lnSpc>
            </a:pPr>
            <a:r>
              <a:rPr lang="en" sz="2400">
                <a:solidFill>
                  <a:srgbClr val="ED7D31"/>
                </a:solidFill>
              </a:rPr>
              <a:t>FROM</a:t>
            </a:r>
            <a:r>
              <a:rPr lang="en" sz="2400">
                <a:solidFill>
                  <a:schemeClr val="dk1"/>
                </a:solidFill>
              </a:rPr>
              <a:t>   R</a:t>
            </a:r>
            <a:r>
              <a:rPr lang="en" sz="2400" baseline="-25000">
                <a:solidFill>
                  <a:schemeClr val="dk1"/>
                </a:solidFill>
              </a:rPr>
              <a:t>1</a:t>
            </a:r>
            <a:r>
              <a:rPr lang="en" sz="2400">
                <a:solidFill>
                  <a:schemeClr val="dk1"/>
                </a:solidFill>
              </a:rPr>
              <a:t> AS x</a:t>
            </a:r>
            <a:r>
              <a:rPr lang="en" sz="2400" baseline="-25000">
                <a:solidFill>
                  <a:schemeClr val="dk1"/>
                </a:solidFill>
              </a:rPr>
              <a:t>1</a:t>
            </a:r>
            <a:r>
              <a:rPr lang="en" sz="2400">
                <a:solidFill>
                  <a:schemeClr val="dk1"/>
                </a:solidFill>
              </a:rPr>
              <a:t>, R</a:t>
            </a:r>
            <a:r>
              <a:rPr lang="en" sz="2400" baseline="-25000">
                <a:solidFill>
                  <a:schemeClr val="dk1"/>
                </a:solidFill>
              </a:rPr>
              <a:t>2</a:t>
            </a:r>
            <a:r>
              <a:rPr lang="en" sz="2400">
                <a:solidFill>
                  <a:schemeClr val="dk1"/>
                </a:solidFill>
              </a:rPr>
              <a:t> AS x</a:t>
            </a:r>
            <a:r>
              <a:rPr lang="en" sz="2400" baseline="-25000">
                <a:solidFill>
                  <a:schemeClr val="dk1"/>
                </a:solidFill>
              </a:rPr>
              <a:t>2</a:t>
            </a:r>
            <a:r>
              <a:rPr lang="en" sz="2400">
                <a:solidFill>
                  <a:schemeClr val="dk1"/>
                </a:solidFill>
              </a:rPr>
              <a:t>, …, R</a:t>
            </a:r>
            <a:r>
              <a:rPr lang="en" sz="2400" baseline="-25000">
                <a:solidFill>
                  <a:schemeClr val="dk1"/>
                </a:solidFill>
              </a:rPr>
              <a:t>n</a:t>
            </a:r>
            <a:r>
              <a:rPr lang="en" sz="2400">
                <a:solidFill>
                  <a:schemeClr val="dk1"/>
                </a:solidFill>
              </a:rPr>
              <a:t> AS x</a:t>
            </a:r>
            <a:r>
              <a:rPr lang="en" sz="2400" baseline="-25000">
                <a:solidFill>
                  <a:schemeClr val="dk1"/>
                </a:solidFill>
              </a:rPr>
              <a:t>n</a:t>
            </a:r>
            <a:endParaRPr sz="2400" baseline="-25000">
              <a:solidFill>
                <a:schemeClr val="dk1"/>
              </a:solidFill>
            </a:endParaRPr>
          </a:p>
          <a:p>
            <a:pPr>
              <a:lnSpc>
                <a:spcPct val="90000"/>
              </a:lnSpc>
            </a:pPr>
            <a:r>
              <a:rPr lang="en" sz="2400">
                <a:solidFill>
                  <a:srgbClr val="ED7D31"/>
                </a:solidFill>
              </a:rPr>
              <a:t>WHERE</a:t>
            </a:r>
            <a:r>
              <a:rPr lang="en" sz="2400">
                <a:solidFill>
                  <a:schemeClr val="dk1"/>
                </a:solidFill>
              </a:rPr>
              <a:t>  Conditions(x</a:t>
            </a:r>
            <a:r>
              <a:rPr lang="en" sz="2400" baseline="-25000">
                <a:solidFill>
                  <a:schemeClr val="dk1"/>
                </a:solidFill>
              </a:rPr>
              <a:t>1</a:t>
            </a:r>
            <a:r>
              <a:rPr lang="en" sz="2400">
                <a:solidFill>
                  <a:schemeClr val="dk1"/>
                </a:solidFill>
              </a:rPr>
              <a:t>,…, x</a:t>
            </a:r>
            <a:r>
              <a:rPr lang="en" sz="2400" baseline="-25000">
                <a:solidFill>
                  <a:schemeClr val="dk1"/>
                </a:solidFill>
              </a:rPr>
              <a:t>n</a:t>
            </a:r>
            <a:r>
              <a:rPr lang="en" sz="2400">
                <a:solidFill>
                  <a:schemeClr val="dk1"/>
                </a:solidFill>
              </a:rPr>
              <a:t>)</a:t>
            </a:r>
            <a:endParaRPr sz="2400">
              <a:solidFill>
                <a:schemeClr val="dk1"/>
              </a:solidFill>
            </a:endParaRPr>
          </a:p>
        </p:txBody>
      </p:sp>
      <p:sp>
        <p:nvSpPr>
          <p:cNvPr id="280" name="Google Shape;280;p46"/>
          <p:cNvSpPr txBox="1"/>
          <p:nvPr/>
        </p:nvSpPr>
        <p:spPr>
          <a:xfrm>
            <a:off x="3054033" y="3640833"/>
            <a:ext cx="7640400" cy="2568400"/>
          </a:xfrm>
          <a:prstGeom prst="rect">
            <a:avLst/>
          </a:prstGeom>
          <a:noFill/>
          <a:ln>
            <a:noFill/>
          </a:ln>
        </p:spPr>
        <p:txBody>
          <a:bodyPr spcFirstLastPara="1" wrap="square" lIns="121900" tIns="121900" rIns="121900" bIns="121900" anchor="ctr" anchorCtr="0">
            <a:noAutofit/>
          </a:bodyPr>
          <a:lstStyle/>
          <a:p>
            <a:pPr>
              <a:lnSpc>
                <a:spcPct val="90000"/>
              </a:lnSpc>
            </a:pPr>
            <a:r>
              <a:rPr lang="en" sz="2400" dirty="0">
                <a:solidFill>
                  <a:schemeClr val="dk1"/>
                </a:solidFill>
                <a:latin typeface="Calibri"/>
                <a:ea typeface="Calibri"/>
                <a:cs typeface="Calibri"/>
                <a:sym typeface="Calibri"/>
              </a:rPr>
              <a:t>Answer = {}</a:t>
            </a:r>
            <a:endParaRPr sz="2400" dirty="0">
              <a:solidFill>
                <a:schemeClr val="dk1"/>
              </a:solidFill>
              <a:latin typeface="Calibri"/>
              <a:ea typeface="Calibri"/>
              <a:cs typeface="Calibri"/>
              <a:sym typeface="Calibri"/>
            </a:endParaRPr>
          </a:p>
          <a:p>
            <a:pPr>
              <a:lnSpc>
                <a:spcPct val="90000"/>
              </a:lnSpc>
            </a:pPr>
            <a:r>
              <a:rPr lang="en" sz="2400" b="1" dirty="0">
                <a:solidFill>
                  <a:schemeClr val="dk1"/>
                </a:solidFill>
                <a:latin typeface="Calibri"/>
                <a:ea typeface="Calibri"/>
                <a:cs typeface="Calibri"/>
                <a:sym typeface="Calibri"/>
              </a:rPr>
              <a:t>for</a:t>
            </a:r>
            <a:r>
              <a:rPr lang="en" sz="2400" dirty="0">
                <a:solidFill>
                  <a:schemeClr val="dk1"/>
                </a:solidFill>
                <a:latin typeface="Calibri"/>
                <a:ea typeface="Calibri"/>
                <a:cs typeface="Calibri"/>
                <a:sym typeface="Calibri"/>
              </a:rPr>
              <a:t> x</a:t>
            </a:r>
            <a:r>
              <a:rPr lang="en" sz="2400" baseline="-25000" dirty="0">
                <a:solidFill>
                  <a:schemeClr val="dk1"/>
                </a:solidFill>
                <a:latin typeface="Calibri"/>
                <a:ea typeface="Calibri"/>
                <a:cs typeface="Calibri"/>
                <a:sym typeface="Calibri"/>
              </a:rPr>
              <a:t>1</a:t>
            </a: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in</a:t>
            </a:r>
            <a:r>
              <a:rPr lang="en" sz="2400" dirty="0">
                <a:solidFill>
                  <a:schemeClr val="dk1"/>
                </a:solidFill>
                <a:latin typeface="Calibri"/>
                <a:ea typeface="Calibri"/>
                <a:cs typeface="Calibri"/>
                <a:sym typeface="Calibri"/>
              </a:rPr>
              <a:t> R</a:t>
            </a:r>
            <a:r>
              <a:rPr lang="en" sz="2400" b="1" baseline="-25000" dirty="0">
                <a:solidFill>
                  <a:schemeClr val="dk1"/>
                </a:solidFill>
                <a:latin typeface="Calibri"/>
                <a:ea typeface="Calibri"/>
                <a:cs typeface="Calibri"/>
                <a:sym typeface="Calibri"/>
              </a:rPr>
              <a:t>1</a:t>
            </a: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do</a:t>
            </a:r>
            <a:endParaRPr sz="2400" b="1" dirty="0">
              <a:solidFill>
                <a:schemeClr val="dk1"/>
              </a:solidFill>
              <a:latin typeface="Calibri"/>
              <a:ea typeface="Calibri"/>
              <a:cs typeface="Calibri"/>
              <a:sym typeface="Calibri"/>
            </a:endParaRPr>
          </a:p>
          <a:p>
            <a:pPr>
              <a:lnSpc>
                <a:spcPct val="90000"/>
              </a:lnSpc>
            </a:pP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for</a:t>
            </a:r>
            <a:r>
              <a:rPr lang="en" sz="2400" dirty="0">
                <a:solidFill>
                  <a:schemeClr val="dk1"/>
                </a:solidFill>
                <a:latin typeface="Calibri"/>
                <a:ea typeface="Calibri"/>
                <a:cs typeface="Calibri"/>
                <a:sym typeface="Calibri"/>
              </a:rPr>
              <a:t> x</a:t>
            </a:r>
            <a:r>
              <a:rPr lang="en" sz="2400" baseline="-25000" dirty="0">
                <a:solidFill>
                  <a:schemeClr val="dk1"/>
                </a:solidFill>
                <a:latin typeface="Calibri"/>
                <a:ea typeface="Calibri"/>
                <a:cs typeface="Calibri"/>
                <a:sym typeface="Calibri"/>
              </a:rPr>
              <a:t>2</a:t>
            </a: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in</a:t>
            </a:r>
            <a:r>
              <a:rPr lang="en" sz="2400" dirty="0">
                <a:solidFill>
                  <a:schemeClr val="dk1"/>
                </a:solidFill>
                <a:latin typeface="Calibri"/>
                <a:ea typeface="Calibri"/>
                <a:cs typeface="Calibri"/>
                <a:sym typeface="Calibri"/>
              </a:rPr>
              <a:t> R</a:t>
            </a:r>
            <a:r>
              <a:rPr lang="en" sz="2400" baseline="-25000" dirty="0">
                <a:solidFill>
                  <a:schemeClr val="dk1"/>
                </a:solidFill>
                <a:latin typeface="Calibri"/>
                <a:ea typeface="Calibri"/>
                <a:cs typeface="Calibri"/>
                <a:sym typeface="Calibri"/>
              </a:rPr>
              <a:t>2</a:t>
            </a: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do</a:t>
            </a:r>
            <a:endParaRPr sz="2400" b="1" dirty="0">
              <a:solidFill>
                <a:schemeClr val="dk1"/>
              </a:solidFill>
              <a:latin typeface="Calibri"/>
              <a:ea typeface="Calibri"/>
              <a:cs typeface="Calibri"/>
              <a:sym typeface="Calibri"/>
            </a:endParaRPr>
          </a:p>
          <a:p>
            <a:pPr>
              <a:lnSpc>
                <a:spcPct val="90000"/>
              </a:lnSpc>
            </a:pPr>
            <a:r>
              <a:rPr lang="en"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lnSpc>
                <a:spcPct val="90000"/>
              </a:lnSpc>
            </a:pP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for</a:t>
            </a:r>
            <a:r>
              <a:rPr lang="en" sz="2400" dirty="0">
                <a:solidFill>
                  <a:schemeClr val="dk1"/>
                </a:solidFill>
                <a:latin typeface="Calibri"/>
                <a:ea typeface="Calibri"/>
                <a:cs typeface="Calibri"/>
                <a:sym typeface="Calibri"/>
              </a:rPr>
              <a:t> x</a:t>
            </a:r>
            <a:r>
              <a:rPr lang="en" sz="2400" baseline="-25000" dirty="0">
                <a:solidFill>
                  <a:schemeClr val="dk1"/>
                </a:solidFill>
                <a:latin typeface="Calibri"/>
                <a:ea typeface="Calibri"/>
                <a:cs typeface="Calibri"/>
                <a:sym typeface="Calibri"/>
              </a:rPr>
              <a:t>n</a:t>
            </a: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in</a:t>
            </a:r>
            <a:r>
              <a:rPr lang="en" sz="2400" dirty="0">
                <a:solidFill>
                  <a:schemeClr val="dk1"/>
                </a:solidFill>
                <a:latin typeface="Calibri"/>
                <a:ea typeface="Calibri"/>
                <a:cs typeface="Calibri"/>
                <a:sym typeface="Calibri"/>
              </a:rPr>
              <a:t> R</a:t>
            </a:r>
            <a:r>
              <a:rPr lang="en" sz="2400" baseline="-25000" dirty="0">
                <a:solidFill>
                  <a:schemeClr val="dk1"/>
                </a:solidFill>
                <a:latin typeface="Calibri"/>
                <a:ea typeface="Calibri"/>
                <a:cs typeface="Calibri"/>
                <a:sym typeface="Calibri"/>
              </a:rPr>
              <a:t>n</a:t>
            </a: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do</a:t>
            </a:r>
            <a:endParaRPr sz="2400" b="1" dirty="0">
              <a:solidFill>
                <a:schemeClr val="dk1"/>
              </a:solidFill>
              <a:latin typeface="Calibri"/>
              <a:ea typeface="Calibri"/>
              <a:cs typeface="Calibri"/>
              <a:sym typeface="Calibri"/>
            </a:endParaRPr>
          </a:p>
          <a:p>
            <a:pPr>
              <a:lnSpc>
                <a:spcPct val="90000"/>
              </a:lnSpc>
            </a:pP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if</a:t>
            </a:r>
            <a:r>
              <a:rPr lang="en" sz="2400" dirty="0">
                <a:solidFill>
                  <a:schemeClr val="dk1"/>
                </a:solidFill>
                <a:latin typeface="Calibri"/>
                <a:ea typeface="Calibri"/>
                <a:cs typeface="Calibri"/>
                <a:sym typeface="Calibri"/>
              </a:rPr>
              <a:t> Conditions(x</a:t>
            </a:r>
            <a:r>
              <a:rPr lang="en" sz="2400" baseline="-25000" dirty="0">
                <a:solidFill>
                  <a:schemeClr val="dk1"/>
                </a:solidFill>
                <a:latin typeface="Calibri"/>
                <a:ea typeface="Calibri"/>
                <a:cs typeface="Calibri"/>
                <a:sym typeface="Calibri"/>
              </a:rPr>
              <a:t>1</a:t>
            </a:r>
            <a:r>
              <a:rPr lang="en" sz="2400" dirty="0">
                <a:solidFill>
                  <a:schemeClr val="dk1"/>
                </a:solidFill>
                <a:latin typeface="Calibri"/>
                <a:ea typeface="Calibri"/>
                <a:cs typeface="Calibri"/>
                <a:sym typeface="Calibri"/>
              </a:rPr>
              <a:t>,…, x</a:t>
            </a:r>
            <a:r>
              <a:rPr lang="en" sz="2400" baseline="-25000" dirty="0">
                <a:solidFill>
                  <a:schemeClr val="dk1"/>
                </a:solidFill>
                <a:latin typeface="Calibri"/>
                <a:ea typeface="Calibri"/>
                <a:cs typeface="Calibri"/>
                <a:sym typeface="Calibri"/>
              </a:rPr>
              <a:t>n</a:t>
            </a:r>
            <a:r>
              <a:rPr lang="en"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a:lnSpc>
                <a:spcPct val="90000"/>
              </a:lnSpc>
            </a:pPr>
            <a:r>
              <a:rPr lang="en" sz="2400" dirty="0">
                <a:solidFill>
                  <a:schemeClr val="dk1"/>
                </a:solidFill>
                <a:latin typeface="Calibri"/>
                <a:ea typeface="Calibri"/>
                <a:cs typeface="Calibri"/>
                <a:sym typeface="Calibri"/>
              </a:rPr>
              <a:t>                         	</a:t>
            </a:r>
            <a:r>
              <a:rPr lang="en" sz="2400" b="1" dirty="0">
                <a:solidFill>
                  <a:schemeClr val="dk1"/>
                </a:solidFill>
                <a:latin typeface="Calibri"/>
                <a:ea typeface="Calibri"/>
                <a:cs typeface="Calibri"/>
                <a:sym typeface="Calibri"/>
              </a:rPr>
              <a:t>then</a:t>
            </a:r>
            <a:r>
              <a:rPr lang="en" sz="2400" dirty="0">
                <a:solidFill>
                  <a:schemeClr val="dk1"/>
                </a:solidFill>
                <a:latin typeface="Calibri"/>
                <a:ea typeface="Calibri"/>
                <a:cs typeface="Calibri"/>
                <a:sym typeface="Calibri"/>
              </a:rPr>
              <a:t> Answer = Answer </a:t>
            </a:r>
            <a:r>
              <a:rPr lang="en" sz="2400" dirty="0">
                <a:solidFill>
                  <a:schemeClr val="dk1"/>
                </a:solidFill>
              </a:rPr>
              <a:t>U</a:t>
            </a:r>
            <a:r>
              <a:rPr lang="en" sz="2400" dirty="0">
                <a:solidFill>
                  <a:schemeClr val="dk1"/>
                </a:solidFill>
                <a:latin typeface="Calibri"/>
                <a:ea typeface="Calibri"/>
                <a:cs typeface="Calibri"/>
                <a:sym typeface="Calibri"/>
              </a:rPr>
              <a:t> {(x</a:t>
            </a:r>
            <a:r>
              <a:rPr lang="en" sz="2400" baseline="-25000" dirty="0">
                <a:solidFill>
                  <a:schemeClr val="dk1"/>
                </a:solidFill>
                <a:latin typeface="Calibri"/>
                <a:ea typeface="Calibri"/>
                <a:cs typeface="Calibri"/>
                <a:sym typeface="Calibri"/>
              </a:rPr>
              <a:t>1</a:t>
            </a:r>
            <a:r>
              <a:rPr lang="en" sz="2400" dirty="0">
                <a:solidFill>
                  <a:schemeClr val="dk1"/>
                </a:solidFill>
                <a:latin typeface="Calibri"/>
                <a:ea typeface="Calibri"/>
                <a:cs typeface="Calibri"/>
                <a:sym typeface="Calibri"/>
              </a:rPr>
              <a:t>.a</a:t>
            </a:r>
            <a:r>
              <a:rPr lang="en" sz="2400" baseline="-25000" dirty="0">
                <a:solidFill>
                  <a:schemeClr val="dk1"/>
                </a:solidFill>
                <a:latin typeface="Calibri"/>
                <a:ea typeface="Calibri"/>
                <a:cs typeface="Calibri"/>
                <a:sym typeface="Calibri"/>
              </a:rPr>
              <a:t>1</a:t>
            </a:r>
            <a:r>
              <a:rPr lang="en" sz="2400" dirty="0">
                <a:solidFill>
                  <a:schemeClr val="dk1"/>
                </a:solidFill>
                <a:latin typeface="Calibri"/>
                <a:ea typeface="Calibri"/>
                <a:cs typeface="Calibri"/>
                <a:sym typeface="Calibri"/>
              </a:rPr>
              <a:t>, x</a:t>
            </a:r>
            <a:r>
              <a:rPr lang="en" sz="2400" baseline="-25000" dirty="0">
                <a:solidFill>
                  <a:schemeClr val="dk1"/>
                </a:solidFill>
                <a:latin typeface="Calibri"/>
                <a:ea typeface="Calibri"/>
                <a:cs typeface="Calibri"/>
                <a:sym typeface="Calibri"/>
              </a:rPr>
              <a:t>1</a:t>
            </a:r>
            <a:r>
              <a:rPr lang="en" sz="2400" dirty="0">
                <a:solidFill>
                  <a:schemeClr val="dk1"/>
                </a:solidFill>
                <a:latin typeface="Calibri"/>
                <a:ea typeface="Calibri"/>
                <a:cs typeface="Calibri"/>
                <a:sym typeface="Calibri"/>
              </a:rPr>
              <a:t>.a</a:t>
            </a:r>
            <a:r>
              <a:rPr lang="en" sz="2400" baseline="-25000" dirty="0">
                <a:solidFill>
                  <a:schemeClr val="dk1"/>
                </a:solidFill>
                <a:latin typeface="Calibri"/>
                <a:ea typeface="Calibri"/>
                <a:cs typeface="Calibri"/>
                <a:sym typeface="Calibri"/>
              </a:rPr>
              <a:t>2</a:t>
            </a:r>
            <a:r>
              <a:rPr lang="en" sz="2400" dirty="0">
                <a:solidFill>
                  <a:schemeClr val="dk1"/>
                </a:solidFill>
                <a:latin typeface="Calibri"/>
                <a:ea typeface="Calibri"/>
                <a:cs typeface="Calibri"/>
                <a:sym typeface="Calibri"/>
              </a:rPr>
              <a:t>, …, x</a:t>
            </a:r>
            <a:r>
              <a:rPr lang="en" sz="2400" baseline="-25000" dirty="0">
                <a:solidFill>
                  <a:schemeClr val="dk1"/>
                </a:solidFill>
                <a:latin typeface="Calibri"/>
                <a:ea typeface="Calibri"/>
                <a:cs typeface="Calibri"/>
                <a:sym typeface="Calibri"/>
              </a:rPr>
              <a:t>n</a:t>
            </a:r>
            <a:r>
              <a:rPr lang="en" sz="2400" dirty="0">
                <a:solidFill>
                  <a:schemeClr val="dk1"/>
                </a:solidFill>
                <a:latin typeface="Calibri"/>
                <a:ea typeface="Calibri"/>
                <a:cs typeface="Calibri"/>
                <a:sym typeface="Calibri"/>
              </a:rPr>
              <a:t>.a</a:t>
            </a:r>
            <a:r>
              <a:rPr lang="en" sz="2400" baseline="-25000" dirty="0">
                <a:solidFill>
                  <a:schemeClr val="dk1"/>
                </a:solidFill>
                <a:latin typeface="Calibri"/>
                <a:ea typeface="Calibri"/>
                <a:cs typeface="Calibri"/>
                <a:sym typeface="Calibri"/>
              </a:rPr>
              <a:t>k</a:t>
            </a:r>
            <a:r>
              <a:rPr lang="en"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a:lnSpc>
                <a:spcPct val="90000"/>
              </a:lnSpc>
            </a:pPr>
            <a:r>
              <a:rPr lang="en" sz="2400" b="1" dirty="0">
                <a:solidFill>
                  <a:schemeClr val="dk1"/>
                </a:solidFill>
                <a:latin typeface="Calibri"/>
                <a:ea typeface="Calibri"/>
                <a:cs typeface="Calibri"/>
                <a:sym typeface="Calibri"/>
              </a:rPr>
              <a:t>return</a:t>
            </a:r>
            <a:r>
              <a:rPr lang="en" sz="2400" dirty="0">
                <a:solidFill>
                  <a:schemeClr val="dk1"/>
                </a:solidFill>
                <a:latin typeface="Calibri"/>
                <a:ea typeface="Calibri"/>
                <a:cs typeface="Calibri"/>
                <a:sym typeface="Calibri"/>
              </a:rPr>
              <a:t> Answer</a:t>
            </a:r>
            <a:endParaRPr sz="2400" dirty="0">
              <a:solidFill>
                <a:schemeClr val="dk1"/>
              </a:solidFill>
              <a:latin typeface="Calibri"/>
              <a:ea typeface="Calibri"/>
              <a:cs typeface="Calibri"/>
              <a:sym typeface="Calibri"/>
            </a:endParaRPr>
          </a:p>
        </p:txBody>
      </p:sp>
      <p:sp>
        <p:nvSpPr>
          <p:cNvPr id="281" name="Google Shape;281;p46"/>
          <p:cNvSpPr/>
          <p:nvPr/>
        </p:nvSpPr>
        <p:spPr>
          <a:xfrm>
            <a:off x="3078433" y="3785200"/>
            <a:ext cx="7388400" cy="2707000"/>
          </a:xfrm>
          <a:prstGeom prst="homePlate">
            <a:avLst>
              <a:gd name="adj" fmla="val 50000"/>
            </a:avLst>
          </a:prstGeom>
          <a:noFill/>
          <a:ln w="2857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FFFFF"/>
              </a:solidFill>
              <a:latin typeface="Roboto"/>
              <a:ea typeface="Roboto"/>
              <a:cs typeface="Roboto"/>
              <a:sym typeface="Roboto"/>
            </a:endParaRPr>
          </a:p>
        </p:txBody>
      </p:sp>
      <p:sp>
        <p:nvSpPr>
          <p:cNvPr id="282" name="Google Shape;282;p46"/>
          <p:cNvSpPr txBox="1"/>
          <p:nvPr/>
        </p:nvSpPr>
        <p:spPr>
          <a:xfrm>
            <a:off x="10552000" y="3429000"/>
            <a:ext cx="1537600" cy="3063200"/>
          </a:xfrm>
          <a:prstGeom prst="rect">
            <a:avLst/>
          </a:prstGeom>
          <a:noFill/>
          <a:ln>
            <a:noFill/>
          </a:ln>
        </p:spPr>
        <p:txBody>
          <a:bodyPr spcFirstLastPara="1" wrap="square" lIns="121900" tIns="121900" rIns="121900" bIns="121900" anchor="ctr" anchorCtr="0">
            <a:noAutofit/>
          </a:bodyPr>
          <a:lstStyle/>
          <a:p>
            <a:pPr>
              <a:lnSpc>
                <a:spcPct val="115000"/>
              </a:lnSpc>
            </a:pPr>
            <a:r>
              <a:rPr lang="en" sz="2000" b="1">
                <a:solidFill>
                  <a:schemeClr val="dk1"/>
                </a:solidFill>
              </a:rPr>
              <a:t>Note: </a:t>
            </a:r>
            <a:endParaRPr sz="2000" b="1">
              <a:solidFill>
                <a:schemeClr val="dk1"/>
              </a:solidFill>
            </a:endParaRPr>
          </a:p>
          <a:p>
            <a:pPr>
              <a:lnSpc>
                <a:spcPct val="115000"/>
              </a:lnSpc>
            </a:pPr>
            <a:r>
              <a:rPr lang="en" sz="2000">
                <a:solidFill>
                  <a:schemeClr val="dk1"/>
                </a:solidFill>
              </a:rPr>
              <a:t>This</a:t>
            </a:r>
            <a:r>
              <a:rPr lang="en" sz="2000" b="1">
                <a:solidFill>
                  <a:schemeClr val="dk1"/>
                </a:solidFill>
              </a:rPr>
              <a:t> </a:t>
            </a:r>
            <a:r>
              <a:rPr lang="en" sz="2000">
                <a:solidFill>
                  <a:schemeClr val="dk1"/>
                </a:solidFill>
              </a:rPr>
              <a:t>is a </a:t>
            </a:r>
            <a:r>
              <a:rPr lang="en" sz="2000" i="1">
                <a:solidFill>
                  <a:schemeClr val="dk1"/>
                </a:solidFill>
              </a:rPr>
              <a:t>multiset </a:t>
            </a:r>
            <a:r>
              <a:rPr lang="en" sz="2000">
                <a:solidFill>
                  <a:schemeClr val="dk1"/>
                </a:solidFill>
              </a:rPr>
              <a:t>union</a:t>
            </a:r>
            <a:endParaRPr sz="2000">
              <a:solidFill>
                <a:schemeClr val="dk1"/>
              </a:solidFill>
            </a:endParaRPr>
          </a:p>
        </p:txBody>
      </p:sp>
      <p:sp>
        <p:nvSpPr>
          <p:cNvPr id="283" name="Google Shape;283;p46"/>
          <p:cNvSpPr/>
          <p:nvPr/>
        </p:nvSpPr>
        <p:spPr>
          <a:xfrm>
            <a:off x="7800584" y="5376052"/>
            <a:ext cx="308800" cy="4640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a:spLocks noGrp="1"/>
          </p:cNvSpPr>
          <p:nvPr>
            <p:ph type="ctrTitle" idx="4294967295"/>
          </p:nvPr>
        </p:nvSpPr>
        <p:spPr>
          <a:xfrm>
            <a:off x="1263467" y="-790033"/>
            <a:ext cx="101560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200">
                <a:solidFill>
                  <a:srgbClr val="666666"/>
                </a:solidFill>
              </a:rPr>
              <a:t>Semantics of JOINs (2 tables)</a:t>
            </a:r>
            <a:endParaRPr sz="3200">
              <a:solidFill>
                <a:srgbClr val="666666"/>
              </a:solidFill>
            </a:endParaRPr>
          </a:p>
        </p:txBody>
      </p:sp>
      <p:sp>
        <p:nvSpPr>
          <p:cNvPr id="289" name="Google Shape;289;p47"/>
          <p:cNvSpPr txBox="1"/>
          <p:nvPr/>
        </p:nvSpPr>
        <p:spPr>
          <a:xfrm>
            <a:off x="6804967" y="1886600"/>
            <a:ext cx="5249600" cy="1670400"/>
          </a:xfrm>
          <a:prstGeom prst="rect">
            <a:avLst/>
          </a:prstGeom>
          <a:solidFill>
            <a:srgbClr val="FFF2CC"/>
          </a:solid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Recall: Cross product (R X S) is the set of all unique tuples in R,S</a:t>
            </a:r>
            <a:endParaRPr sz="2400">
              <a:solidFill>
                <a:schemeClr val="dk1"/>
              </a:solidFill>
            </a:endParaRPr>
          </a:p>
          <a:p>
            <a:pPr>
              <a:lnSpc>
                <a:spcPct val="115000"/>
              </a:lnSpc>
            </a:pPr>
            <a:r>
              <a:rPr lang="en" sz="2400">
                <a:solidFill>
                  <a:schemeClr val="dk1"/>
                </a:solidFill>
              </a:rPr>
              <a:t>Ex: {a,b,c} X {1,2}</a:t>
            </a:r>
            <a:endParaRPr sz="2400">
              <a:solidFill>
                <a:schemeClr val="dk1"/>
              </a:solidFill>
            </a:endParaRPr>
          </a:p>
          <a:p>
            <a:pPr>
              <a:lnSpc>
                <a:spcPct val="115000"/>
              </a:lnSpc>
            </a:pPr>
            <a:r>
              <a:rPr lang="en" sz="2400">
                <a:solidFill>
                  <a:schemeClr val="dk1"/>
                </a:solidFill>
              </a:rPr>
              <a:t>  = {(a,1), (a,2), (b,1), (b,2), (c,1), (c,2)}</a:t>
            </a:r>
            <a:endParaRPr sz="2400">
              <a:solidFill>
                <a:schemeClr val="dk1"/>
              </a:solidFill>
            </a:endParaRPr>
          </a:p>
        </p:txBody>
      </p:sp>
      <p:sp>
        <p:nvSpPr>
          <p:cNvPr id="290" name="Google Shape;290;p47"/>
          <p:cNvSpPr txBox="1"/>
          <p:nvPr/>
        </p:nvSpPr>
        <p:spPr>
          <a:xfrm>
            <a:off x="9191133" y="3784900"/>
            <a:ext cx="2863600" cy="1048400"/>
          </a:xfrm>
          <a:prstGeom prst="rect">
            <a:avLst/>
          </a:prstGeom>
          <a:solidFill>
            <a:srgbClr val="FFF2CC"/>
          </a:solidFill>
          <a:ln>
            <a:noFill/>
          </a:ln>
        </p:spPr>
        <p:txBody>
          <a:bodyPr spcFirstLastPara="1" wrap="square" lIns="121900" tIns="121900" rIns="121900" bIns="121900" anchor="ctr" anchorCtr="0">
            <a:noAutofit/>
          </a:bodyPr>
          <a:lstStyle/>
          <a:p>
            <a:pPr>
              <a:lnSpc>
                <a:spcPct val="115000"/>
              </a:lnSpc>
            </a:pPr>
            <a:r>
              <a:rPr lang="en" sz="2400">
                <a:solidFill>
                  <a:schemeClr val="dk1"/>
                </a:solidFill>
              </a:rPr>
              <a:t>= </a:t>
            </a:r>
            <a:r>
              <a:rPr lang="en" sz="2400">
                <a:solidFill>
                  <a:srgbClr val="4C1130"/>
                </a:solidFill>
              </a:rPr>
              <a:t>Filtering</a:t>
            </a:r>
            <a:r>
              <a:rPr lang="en" sz="2400">
                <a:solidFill>
                  <a:schemeClr val="dk1"/>
                </a:solidFill>
              </a:rPr>
              <a:t>!</a:t>
            </a:r>
            <a:endParaRPr sz="2400">
              <a:solidFill>
                <a:schemeClr val="dk1"/>
              </a:solidFill>
            </a:endParaRPr>
          </a:p>
        </p:txBody>
      </p:sp>
      <p:sp>
        <p:nvSpPr>
          <p:cNvPr id="291" name="Google Shape;291;p47"/>
          <p:cNvSpPr txBox="1"/>
          <p:nvPr/>
        </p:nvSpPr>
        <p:spPr>
          <a:xfrm>
            <a:off x="9191133" y="5061167"/>
            <a:ext cx="2863600" cy="833600"/>
          </a:xfrm>
          <a:prstGeom prst="rect">
            <a:avLst/>
          </a:prstGeom>
          <a:solidFill>
            <a:srgbClr val="FFF2CC"/>
          </a:solidFill>
          <a:ln>
            <a:noFill/>
          </a:ln>
        </p:spPr>
        <p:txBody>
          <a:bodyPr spcFirstLastPara="1" wrap="square" lIns="121900" tIns="121900" rIns="121900" bIns="121900" anchor="ctr" anchorCtr="0">
            <a:noAutofit/>
          </a:bodyPr>
          <a:lstStyle/>
          <a:p>
            <a:pPr>
              <a:lnSpc>
                <a:spcPct val="115000"/>
              </a:lnSpc>
            </a:pPr>
            <a:r>
              <a:rPr lang="en" sz="1733">
                <a:solidFill>
                  <a:schemeClr val="dk1"/>
                </a:solidFill>
              </a:rPr>
              <a:t>= Returning only </a:t>
            </a:r>
            <a:r>
              <a:rPr lang="en" sz="1733" i="1">
                <a:solidFill>
                  <a:schemeClr val="dk1"/>
                </a:solidFill>
              </a:rPr>
              <a:t>some</a:t>
            </a:r>
            <a:r>
              <a:rPr lang="en" sz="1733">
                <a:solidFill>
                  <a:schemeClr val="dk1"/>
                </a:solidFill>
              </a:rPr>
              <a:t> attributes</a:t>
            </a:r>
            <a:endParaRPr sz="1733">
              <a:solidFill>
                <a:schemeClr val="dk1"/>
              </a:solidFill>
            </a:endParaRPr>
          </a:p>
        </p:txBody>
      </p:sp>
      <p:sp>
        <p:nvSpPr>
          <p:cNvPr id="292" name="Google Shape;292;p47"/>
          <p:cNvSpPr txBox="1"/>
          <p:nvPr/>
        </p:nvSpPr>
        <p:spPr>
          <a:xfrm>
            <a:off x="3110700" y="5996367"/>
            <a:ext cx="8996800" cy="760000"/>
          </a:xfrm>
          <a:prstGeom prst="rect">
            <a:avLst/>
          </a:prstGeom>
          <a:solidFill>
            <a:srgbClr val="C9DAF8"/>
          </a:solidFill>
          <a:ln>
            <a:noFill/>
          </a:ln>
        </p:spPr>
        <p:txBody>
          <a:bodyPr spcFirstLastPara="1" wrap="square" lIns="121900" tIns="121900" rIns="121900" bIns="121900" anchor="ctr" anchorCtr="0">
            <a:noAutofit/>
          </a:bodyPr>
          <a:lstStyle/>
          <a:p>
            <a:pPr algn="ctr">
              <a:lnSpc>
                <a:spcPct val="115000"/>
              </a:lnSpc>
            </a:pPr>
            <a:r>
              <a:rPr lang="en" sz="2400">
                <a:solidFill>
                  <a:schemeClr val="dk1"/>
                </a:solidFill>
              </a:rPr>
              <a:t>Remembering this order is critical to understanding the output of certain queries (see later on…)</a:t>
            </a:r>
            <a:endParaRPr sz="2400">
              <a:solidFill>
                <a:schemeClr val="dk1"/>
              </a:solidFill>
            </a:endParaRPr>
          </a:p>
        </p:txBody>
      </p:sp>
      <p:sp>
        <p:nvSpPr>
          <p:cNvPr id="293" name="Google Shape;293;p47"/>
          <p:cNvSpPr txBox="1"/>
          <p:nvPr/>
        </p:nvSpPr>
        <p:spPr>
          <a:xfrm>
            <a:off x="9398667" y="296300"/>
            <a:ext cx="2492000" cy="1467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 sz="2400">
                <a:solidFill>
                  <a:srgbClr val="ED7D31"/>
                </a:solidFill>
              </a:rPr>
              <a:t>SELECT</a:t>
            </a:r>
            <a:r>
              <a:rPr lang="en" sz="2400">
                <a:solidFill>
                  <a:schemeClr val="dk1"/>
                </a:solidFill>
              </a:rPr>
              <a:t> R.A</a:t>
            </a:r>
            <a:endParaRPr sz="2400">
              <a:solidFill>
                <a:schemeClr val="dk1"/>
              </a:solidFill>
            </a:endParaRPr>
          </a:p>
          <a:p>
            <a:pPr>
              <a:lnSpc>
                <a:spcPct val="115000"/>
              </a:lnSpc>
            </a:pPr>
            <a:r>
              <a:rPr lang="en" sz="2400">
                <a:solidFill>
                  <a:srgbClr val="ED7D31"/>
                </a:solidFill>
              </a:rPr>
              <a:t>FROM</a:t>
            </a:r>
            <a:r>
              <a:rPr lang="en" sz="2400">
                <a:solidFill>
                  <a:schemeClr val="dk1"/>
                </a:solidFill>
              </a:rPr>
              <a:t>   R, S</a:t>
            </a:r>
            <a:endParaRPr sz="2400">
              <a:solidFill>
                <a:schemeClr val="dk1"/>
              </a:solidFill>
            </a:endParaRPr>
          </a:p>
          <a:p>
            <a:pPr>
              <a:lnSpc>
                <a:spcPct val="115000"/>
              </a:lnSpc>
            </a:pPr>
            <a:r>
              <a:rPr lang="en" sz="2400">
                <a:solidFill>
                  <a:srgbClr val="ED7D31"/>
                </a:solidFill>
              </a:rPr>
              <a:t>WHERE</a:t>
            </a:r>
            <a:r>
              <a:rPr lang="en" sz="2400">
                <a:solidFill>
                  <a:schemeClr val="dk1"/>
                </a:solidFill>
              </a:rPr>
              <a:t>  R.A = S.B</a:t>
            </a:r>
            <a:endParaRPr sz="2400">
              <a:solidFill>
                <a:schemeClr val="dk1"/>
              </a:solidFill>
            </a:endParaRPr>
          </a:p>
        </p:txBody>
      </p:sp>
      <p:sp>
        <p:nvSpPr>
          <p:cNvPr id="294" name="Google Shape;294;p47"/>
          <p:cNvSpPr txBox="1">
            <a:spLocks noGrp="1"/>
          </p:cNvSpPr>
          <p:nvPr>
            <p:ph type="body" idx="4294967295"/>
          </p:nvPr>
        </p:nvSpPr>
        <p:spPr>
          <a:xfrm>
            <a:off x="1695800" y="1315900"/>
            <a:ext cx="8525200" cy="4450800"/>
          </a:xfrm>
          <a:prstGeom prst="rect">
            <a:avLst/>
          </a:prstGeom>
          <a:noFill/>
          <a:ln>
            <a:noFill/>
          </a:ln>
        </p:spPr>
        <p:txBody>
          <a:bodyPr spcFirstLastPara="1" vert="horz" wrap="square" lIns="121900" tIns="121900" rIns="121900" bIns="121900" rtlCol="0" anchor="t" anchorCtr="0">
            <a:noAutofit/>
          </a:bodyPr>
          <a:lstStyle/>
          <a:p>
            <a:pPr marL="0" indent="0">
              <a:spcBef>
                <a:spcPts val="1333"/>
              </a:spcBef>
              <a:buClr>
                <a:schemeClr val="dk1"/>
              </a:buClr>
              <a:buSzPts val="1100"/>
              <a:buNone/>
            </a:pPr>
            <a:endParaRPr sz="3200">
              <a:solidFill>
                <a:srgbClr val="666666"/>
              </a:solidFill>
              <a:latin typeface="Arial"/>
              <a:ea typeface="Arial"/>
              <a:cs typeface="Arial"/>
              <a:sym typeface="Arial"/>
            </a:endParaRPr>
          </a:p>
          <a:p>
            <a:pPr marL="609585" indent="-457189">
              <a:spcBef>
                <a:spcPts val="1333"/>
              </a:spcBef>
              <a:buClr>
                <a:srgbClr val="666666"/>
              </a:buClr>
              <a:buSzPts val="1800"/>
              <a:buFont typeface="Arial"/>
              <a:buChar char="●"/>
            </a:pPr>
            <a:r>
              <a:rPr lang="en" sz="2400">
                <a:solidFill>
                  <a:srgbClr val="666666"/>
                </a:solidFill>
                <a:latin typeface="Arial"/>
                <a:ea typeface="Arial"/>
                <a:cs typeface="Arial"/>
                <a:sym typeface="Arial"/>
              </a:rPr>
              <a:t>Take </a:t>
            </a:r>
            <a:r>
              <a:rPr lang="en" sz="2400" b="1">
                <a:solidFill>
                  <a:srgbClr val="666666"/>
                </a:solidFill>
                <a:latin typeface="Arial"/>
                <a:ea typeface="Arial"/>
                <a:cs typeface="Arial"/>
                <a:sym typeface="Arial"/>
              </a:rPr>
              <a:t>cross product</a:t>
            </a:r>
            <a:endParaRPr sz="2400" b="1">
              <a:solidFill>
                <a:srgbClr val="666666"/>
              </a:solidFill>
              <a:latin typeface="Arial"/>
              <a:ea typeface="Arial"/>
              <a:cs typeface="Arial"/>
              <a:sym typeface="Arial"/>
            </a:endParaRPr>
          </a:p>
          <a:p>
            <a:pPr marL="0" indent="0">
              <a:spcBef>
                <a:spcPts val="1333"/>
              </a:spcBef>
              <a:buNone/>
            </a:pPr>
            <a:r>
              <a:rPr lang="en" sz="1867">
                <a:solidFill>
                  <a:srgbClr val="666666"/>
                </a:solidFill>
                <a:latin typeface="Arial"/>
                <a:ea typeface="Arial"/>
                <a:cs typeface="Arial"/>
                <a:sym typeface="Arial"/>
              </a:rPr>
              <a:t>		V = R x S</a:t>
            </a:r>
            <a:endParaRPr sz="1867">
              <a:solidFill>
                <a:srgbClr val="666666"/>
              </a:solidFill>
              <a:latin typeface="Arial"/>
              <a:ea typeface="Arial"/>
              <a:cs typeface="Arial"/>
              <a:sym typeface="Arial"/>
            </a:endParaRPr>
          </a:p>
          <a:p>
            <a:pPr marL="0" indent="0">
              <a:spcBef>
                <a:spcPts val="1333"/>
              </a:spcBef>
              <a:buNone/>
            </a:pPr>
            <a:endParaRPr sz="1867">
              <a:solidFill>
                <a:srgbClr val="666666"/>
              </a:solidFill>
              <a:latin typeface="Arial"/>
              <a:ea typeface="Arial"/>
              <a:cs typeface="Arial"/>
              <a:sym typeface="Arial"/>
            </a:endParaRPr>
          </a:p>
          <a:p>
            <a:pPr marL="609585" indent="-457189">
              <a:spcBef>
                <a:spcPts val="1333"/>
              </a:spcBef>
              <a:buClr>
                <a:srgbClr val="666666"/>
              </a:buClr>
              <a:buSzPts val="1800"/>
              <a:buFont typeface="Arial"/>
              <a:buChar char="●"/>
            </a:pPr>
            <a:r>
              <a:rPr lang="en" sz="2400">
                <a:solidFill>
                  <a:srgbClr val="666666"/>
                </a:solidFill>
                <a:latin typeface="Arial"/>
                <a:ea typeface="Arial"/>
                <a:cs typeface="Arial"/>
                <a:sym typeface="Arial"/>
              </a:rPr>
              <a:t>Apply </a:t>
            </a:r>
            <a:r>
              <a:rPr lang="en" sz="2400" b="1">
                <a:solidFill>
                  <a:srgbClr val="666666"/>
                </a:solidFill>
                <a:latin typeface="Arial"/>
                <a:ea typeface="Arial"/>
                <a:cs typeface="Arial"/>
                <a:sym typeface="Arial"/>
              </a:rPr>
              <a:t>selections/conditions</a:t>
            </a:r>
            <a:endParaRPr sz="2400" b="1">
              <a:solidFill>
                <a:srgbClr val="666666"/>
              </a:solidFill>
              <a:latin typeface="Arial"/>
              <a:ea typeface="Arial"/>
              <a:cs typeface="Arial"/>
              <a:sym typeface="Arial"/>
            </a:endParaRPr>
          </a:p>
          <a:p>
            <a:pPr marL="609585" indent="0">
              <a:spcBef>
                <a:spcPts val="1333"/>
              </a:spcBef>
              <a:buNone/>
            </a:pPr>
            <a:r>
              <a:rPr lang="en" sz="1867">
                <a:solidFill>
                  <a:srgbClr val="666666"/>
                </a:solidFill>
                <a:latin typeface="Arial"/>
                <a:ea typeface="Arial"/>
                <a:cs typeface="Arial"/>
                <a:sym typeface="Arial"/>
              </a:rPr>
              <a:t>	Y = {(r, s) in V | r.A == s.B}</a:t>
            </a:r>
            <a:endParaRPr sz="1867">
              <a:solidFill>
                <a:srgbClr val="666666"/>
              </a:solidFill>
              <a:latin typeface="Arial"/>
              <a:ea typeface="Arial"/>
              <a:cs typeface="Arial"/>
              <a:sym typeface="Arial"/>
            </a:endParaRPr>
          </a:p>
          <a:p>
            <a:pPr marL="609585" indent="0">
              <a:spcBef>
                <a:spcPts val="1333"/>
              </a:spcBef>
              <a:buNone/>
            </a:pPr>
            <a:endParaRPr sz="1867">
              <a:solidFill>
                <a:srgbClr val="666666"/>
              </a:solidFill>
              <a:latin typeface="Arial"/>
              <a:ea typeface="Arial"/>
              <a:cs typeface="Arial"/>
              <a:sym typeface="Arial"/>
            </a:endParaRPr>
          </a:p>
          <a:p>
            <a:pPr marL="609585" indent="-457189">
              <a:spcBef>
                <a:spcPts val="1333"/>
              </a:spcBef>
              <a:buClr>
                <a:schemeClr val="dk2"/>
              </a:buClr>
              <a:buSzPts val="1800"/>
              <a:buFont typeface="Arial"/>
              <a:buChar char="●"/>
            </a:pPr>
            <a:r>
              <a:rPr lang="en" sz="2400">
                <a:solidFill>
                  <a:schemeClr val="dk2"/>
                </a:solidFill>
                <a:latin typeface="Arial"/>
                <a:ea typeface="Arial"/>
                <a:cs typeface="Arial"/>
                <a:sym typeface="Arial"/>
              </a:rPr>
              <a:t>Apply </a:t>
            </a:r>
            <a:r>
              <a:rPr lang="en" sz="2400" b="1">
                <a:solidFill>
                  <a:schemeClr val="dk2"/>
                </a:solidFill>
                <a:latin typeface="Arial"/>
                <a:ea typeface="Arial"/>
                <a:cs typeface="Arial"/>
                <a:sym typeface="Arial"/>
              </a:rPr>
              <a:t>projections</a:t>
            </a:r>
            <a:r>
              <a:rPr lang="en" sz="2400">
                <a:solidFill>
                  <a:schemeClr val="dk2"/>
                </a:solidFill>
                <a:latin typeface="Arial"/>
                <a:ea typeface="Arial"/>
                <a:cs typeface="Arial"/>
                <a:sym typeface="Arial"/>
              </a:rPr>
              <a:t> to get final output</a:t>
            </a:r>
            <a:endParaRPr sz="2400">
              <a:solidFill>
                <a:schemeClr val="dk2"/>
              </a:solidFill>
              <a:latin typeface="Arial"/>
              <a:ea typeface="Arial"/>
              <a:cs typeface="Arial"/>
              <a:sym typeface="Arial"/>
            </a:endParaRPr>
          </a:p>
          <a:p>
            <a:pPr marL="0" indent="0">
              <a:spcBef>
                <a:spcPts val="1333"/>
              </a:spcBef>
              <a:buNone/>
            </a:pPr>
            <a:r>
              <a:rPr lang="en" sz="1867">
                <a:solidFill>
                  <a:schemeClr val="dk2"/>
                </a:solidFill>
                <a:latin typeface="Arial"/>
                <a:ea typeface="Arial"/>
                <a:cs typeface="Arial"/>
                <a:sym typeface="Arial"/>
              </a:rPr>
              <a:t>		Z = (y.A) for y in Y</a:t>
            </a:r>
            <a:endParaRPr sz="1867">
              <a:solidFill>
                <a:schemeClr val="dk2"/>
              </a:solidFill>
              <a:latin typeface="Arial"/>
              <a:ea typeface="Arial"/>
              <a:cs typeface="Arial"/>
              <a:sym typeface="Arial"/>
            </a:endParaRPr>
          </a:p>
          <a:p>
            <a:pPr marL="609585" indent="0">
              <a:spcBef>
                <a:spcPts val="1333"/>
              </a:spcBef>
              <a:buNone/>
            </a:pPr>
            <a:endParaRPr sz="1867">
              <a:solidFill>
                <a:srgbClr val="666666"/>
              </a:solidFill>
              <a:latin typeface="Arial"/>
              <a:ea typeface="Arial"/>
              <a:cs typeface="Arial"/>
              <a:sym typeface="Arial"/>
            </a:endParaRPr>
          </a:p>
          <a:p>
            <a:pPr marL="609585" indent="0">
              <a:spcBef>
                <a:spcPts val="1333"/>
              </a:spcBef>
              <a:buNone/>
            </a:pPr>
            <a:endParaRPr sz="1867">
              <a:solidFill>
                <a:srgbClr val="666666"/>
              </a:solidFill>
              <a:latin typeface="Arial"/>
              <a:ea typeface="Arial"/>
              <a:cs typeface="Arial"/>
              <a:sym typeface="Arial"/>
            </a:endParaRPr>
          </a:p>
          <a:p>
            <a:pPr marL="609585" indent="0">
              <a:spcBef>
                <a:spcPts val="1333"/>
              </a:spcBef>
              <a:buNone/>
            </a:pPr>
            <a:endParaRPr sz="1867">
              <a:solidFill>
                <a:srgbClr val="666666"/>
              </a:solidFill>
              <a:latin typeface="Arial"/>
              <a:ea typeface="Arial"/>
              <a:cs typeface="Arial"/>
              <a:sym typeface="Arial"/>
            </a:endParaRPr>
          </a:p>
          <a:p>
            <a:pPr marL="0" indent="0">
              <a:spcBef>
                <a:spcPts val="1333"/>
              </a:spcBef>
              <a:buClr>
                <a:srgbClr val="6FA8DC"/>
              </a:buClr>
              <a:buSzPts val="2400"/>
              <a:buNone/>
            </a:pPr>
            <a:endParaRPr sz="3200">
              <a:solidFill>
                <a:srgbClr val="666666"/>
              </a:solidFill>
              <a:latin typeface="Arial"/>
              <a:ea typeface="Arial"/>
              <a:cs typeface="Arial"/>
              <a:sym typeface="Arial"/>
            </a:endParaRP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p:nvPr/>
        </p:nvSpPr>
        <p:spPr>
          <a:xfrm>
            <a:off x="4942333" y="2712367"/>
            <a:ext cx="7181200" cy="4145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 name="Google Shape;300;p48"/>
          <p:cNvSpPr txBox="1">
            <a:spLocks noGrp="1"/>
          </p:cNvSpPr>
          <p:nvPr>
            <p:ph type="ctrTitle" idx="4294967295"/>
          </p:nvPr>
        </p:nvSpPr>
        <p:spPr>
          <a:xfrm>
            <a:off x="2920233" y="224033"/>
            <a:ext cx="11255200" cy="9896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An example of SQL semantics</a:t>
            </a:r>
            <a:endParaRPr sz="4000">
              <a:solidFill>
                <a:srgbClr val="666666"/>
              </a:solidFill>
            </a:endParaRPr>
          </a:p>
        </p:txBody>
      </p:sp>
      <p:graphicFrame>
        <p:nvGraphicFramePr>
          <p:cNvPr id="301" name="Google Shape;301;p48"/>
          <p:cNvGraphicFramePr/>
          <p:nvPr>
            <p:extLst>
              <p:ext uri="{D42A27DB-BD31-4B8C-83A1-F6EECF244321}">
                <p14:modId xmlns:p14="http://schemas.microsoft.com/office/powerpoint/2010/main" val="282229635"/>
              </p:ext>
            </p:extLst>
          </p:nvPr>
        </p:nvGraphicFramePr>
        <p:xfrm>
          <a:off x="2920233" y="2158000"/>
          <a:ext cx="812800" cy="1919169"/>
        </p:xfrm>
        <a:graphic>
          <a:graphicData uri="http://schemas.openxmlformats.org/drawingml/2006/table">
            <a:tbl>
              <a:tblPr>
                <a:noFill/>
              </a:tblPr>
              <a:tblGrid>
                <a:gridCol w="812800">
                  <a:extLst>
                    <a:ext uri="{9D8B030D-6E8A-4147-A177-3AD203B41FA5}">
                      <a16:colId xmlns:a16="http://schemas.microsoft.com/office/drawing/2014/main" val="20000"/>
                    </a:ext>
                  </a:extLst>
                </a:gridCol>
              </a:tblGrid>
              <a:tr h="639701">
                <a:tc>
                  <a:txBody>
                    <a:bodyPr/>
                    <a:lstStyle/>
                    <a:p>
                      <a:pPr marL="0" lvl="0" indent="0" algn="l" rtl="0">
                        <a:lnSpc>
                          <a:spcPct val="115000"/>
                        </a:lnSpc>
                        <a:spcBef>
                          <a:spcPts val="0"/>
                        </a:spcBef>
                        <a:spcAft>
                          <a:spcPts val="0"/>
                        </a:spcAft>
                        <a:buNone/>
                      </a:pPr>
                      <a:r>
                        <a:rPr lang="en" sz="2400" b="1">
                          <a:solidFill>
                            <a:srgbClr val="ED7D31"/>
                          </a:solidFill>
                          <a:latin typeface="Calibri"/>
                          <a:ea typeface="Calibri"/>
                          <a:cs typeface="Calibri"/>
                          <a:sym typeface="Calibri"/>
                        </a:rPr>
                        <a:t>A</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39701">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1</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9701">
                <a:tc>
                  <a:txBody>
                    <a:bodyPr/>
                    <a:lstStyle/>
                    <a:p>
                      <a:pPr marL="0" lvl="0" indent="0" algn="l" rtl="0">
                        <a:lnSpc>
                          <a:spcPct val="115000"/>
                        </a:lnSpc>
                        <a:spcBef>
                          <a:spcPts val="0"/>
                        </a:spcBef>
                        <a:spcAft>
                          <a:spcPts val="0"/>
                        </a:spcAft>
                        <a:buNone/>
                      </a:pPr>
                      <a:r>
                        <a:rPr lang="en" sz="2400" dirty="0">
                          <a:latin typeface="Calibri"/>
                          <a:ea typeface="Calibri"/>
                          <a:cs typeface="Calibri"/>
                          <a:sym typeface="Calibri"/>
                        </a:rPr>
                        <a:t>3</a:t>
                      </a:r>
                      <a:endParaRPr sz="2400" dirty="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2" name="Google Shape;302;p48"/>
          <p:cNvSpPr txBox="1"/>
          <p:nvPr/>
        </p:nvSpPr>
        <p:spPr>
          <a:xfrm>
            <a:off x="5307333" y="1320733"/>
            <a:ext cx="2782000" cy="1263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 sz="2400">
                <a:solidFill>
                  <a:srgbClr val="ED7D31"/>
                </a:solidFill>
              </a:rPr>
              <a:t>SELECT</a:t>
            </a:r>
            <a:r>
              <a:rPr lang="en" sz="2400">
                <a:solidFill>
                  <a:schemeClr val="dk1"/>
                </a:solidFill>
              </a:rPr>
              <a:t> R.A</a:t>
            </a:r>
            <a:endParaRPr sz="2400">
              <a:solidFill>
                <a:schemeClr val="dk1"/>
              </a:solidFill>
            </a:endParaRPr>
          </a:p>
          <a:p>
            <a:pPr>
              <a:lnSpc>
                <a:spcPct val="115000"/>
              </a:lnSpc>
            </a:pPr>
            <a:r>
              <a:rPr lang="en" sz="2400">
                <a:solidFill>
                  <a:srgbClr val="ED7D31"/>
                </a:solidFill>
              </a:rPr>
              <a:t>FROM</a:t>
            </a:r>
            <a:r>
              <a:rPr lang="en" sz="2400">
                <a:solidFill>
                  <a:schemeClr val="dk1"/>
                </a:solidFill>
              </a:rPr>
              <a:t>   R, S</a:t>
            </a:r>
            <a:endParaRPr sz="2400">
              <a:solidFill>
                <a:schemeClr val="dk1"/>
              </a:solidFill>
            </a:endParaRPr>
          </a:p>
          <a:p>
            <a:pPr>
              <a:lnSpc>
                <a:spcPct val="115000"/>
              </a:lnSpc>
            </a:pPr>
            <a:r>
              <a:rPr lang="en" sz="2400">
                <a:solidFill>
                  <a:srgbClr val="ED7D31"/>
                </a:solidFill>
              </a:rPr>
              <a:t>WHERE</a:t>
            </a:r>
            <a:r>
              <a:rPr lang="en" sz="2400">
                <a:solidFill>
                  <a:schemeClr val="dk1"/>
                </a:solidFill>
              </a:rPr>
              <a:t>  R.A = S.B</a:t>
            </a:r>
            <a:endParaRPr sz="2400">
              <a:solidFill>
                <a:schemeClr val="dk1"/>
              </a:solidFill>
            </a:endParaRPr>
          </a:p>
        </p:txBody>
      </p:sp>
      <p:graphicFrame>
        <p:nvGraphicFramePr>
          <p:cNvPr id="303" name="Google Shape;303;p48"/>
          <p:cNvGraphicFramePr/>
          <p:nvPr>
            <p:extLst>
              <p:ext uri="{D42A27DB-BD31-4B8C-83A1-F6EECF244321}">
                <p14:modId xmlns:p14="http://schemas.microsoft.com/office/powerpoint/2010/main" val="1353785599"/>
              </p:ext>
            </p:extLst>
          </p:nvPr>
        </p:nvGraphicFramePr>
        <p:xfrm>
          <a:off x="10556169" y="750648"/>
          <a:ext cx="812800" cy="1919169"/>
        </p:xfrm>
        <a:graphic>
          <a:graphicData uri="http://schemas.openxmlformats.org/drawingml/2006/table">
            <a:tbl>
              <a:tblPr>
                <a:noFill/>
              </a:tblPr>
              <a:tblGrid>
                <a:gridCol w="812800">
                  <a:extLst>
                    <a:ext uri="{9D8B030D-6E8A-4147-A177-3AD203B41FA5}">
                      <a16:colId xmlns:a16="http://schemas.microsoft.com/office/drawing/2014/main" val="20000"/>
                    </a:ext>
                  </a:extLst>
                </a:gridCol>
              </a:tblGrid>
              <a:tr h="639701">
                <a:tc>
                  <a:txBody>
                    <a:bodyPr/>
                    <a:lstStyle/>
                    <a:p>
                      <a:pPr marL="0" lvl="0" indent="0" algn="l" rtl="0">
                        <a:lnSpc>
                          <a:spcPct val="115000"/>
                        </a:lnSpc>
                        <a:spcBef>
                          <a:spcPts val="0"/>
                        </a:spcBef>
                        <a:spcAft>
                          <a:spcPts val="0"/>
                        </a:spcAft>
                        <a:buNone/>
                      </a:pPr>
                      <a:r>
                        <a:rPr lang="en" sz="2400" b="1">
                          <a:solidFill>
                            <a:srgbClr val="ED7D31"/>
                          </a:solidFill>
                          <a:latin typeface="Calibri"/>
                          <a:ea typeface="Calibri"/>
                          <a:cs typeface="Calibri"/>
                          <a:sym typeface="Calibri"/>
                        </a:rPr>
                        <a:t>A</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39701">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9701">
                <a:tc>
                  <a:txBody>
                    <a:bodyPr/>
                    <a:lstStyle/>
                    <a:p>
                      <a:pPr marL="0" lvl="0" indent="0" algn="l" rtl="0">
                        <a:lnSpc>
                          <a:spcPct val="115000"/>
                        </a:lnSpc>
                        <a:spcBef>
                          <a:spcPts val="0"/>
                        </a:spcBef>
                        <a:spcAft>
                          <a:spcPts val="0"/>
                        </a:spcAft>
                        <a:buNone/>
                      </a:pPr>
                      <a:r>
                        <a:rPr lang="en" sz="2400" dirty="0">
                          <a:latin typeface="Calibri"/>
                          <a:ea typeface="Calibri"/>
                          <a:cs typeface="Calibri"/>
                          <a:sym typeface="Calibri"/>
                        </a:rPr>
                        <a:t>3</a:t>
                      </a:r>
                      <a:endParaRPr sz="2400" dirty="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4" name="Google Shape;304;p48"/>
          <p:cNvGraphicFramePr/>
          <p:nvPr/>
        </p:nvGraphicFramePr>
        <p:xfrm>
          <a:off x="2920234" y="4153700"/>
          <a:ext cx="1308100" cy="2558892"/>
        </p:xfrm>
        <a:graphic>
          <a:graphicData uri="http://schemas.openxmlformats.org/drawingml/2006/table">
            <a:tbl>
              <a:tblPr>
                <a:noFill/>
              </a:tblPr>
              <a:tblGrid>
                <a:gridCol w="5969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tblGrid>
              <a:tr h="639701">
                <a:tc>
                  <a:txBody>
                    <a:bodyPr/>
                    <a:lstStyle/>
                    <a:p>
                      <a:pPr marL="0" lvl="0" indent="0" algn="l" rtl="0">
                        <a:lnSpc>
                          <a:spcPct val="115000"/>
                        </a:lnSpc>
                        <a:spcBef>
                          <a:spcPts val="0"/>
                        </a:spcBef>
                        <a:spcAft>
                          <a:spcPts val="0"/>
                        </a:spcAft>
                        <a:buNone/>
                      </a:pPr>
                      <a:r>
                        <a:rPr lang="en" sz="2400" b="1">
                          <a:solidFill>
                            <a:srgbClr val="ED7D31"/>
                          </a:solidFill>
                          <a:latin typeface="Calibri"/>
                          <a:ea typeface="Calibri"/>
                          <a:cs typeface="Calibri"/>
                          <a:sym typeface="Calibri"/>
                        </a:rPr>
                        <a:t>B</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400" b="1">
                          <a:solidFill>
                            <a:srgbClr val="ED7D31"/>
                          </a:solidFill>
                          <a:latin typeface="Calibri"/>
                          <a:ea typeface="Calibri"/>
                          <a:cs typeface="Calibri"/>
                          <a:sym typeface="Calibri"/>
                        </a:rPr>
                        <a:t>C</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39701">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2</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9701">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4</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39701">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400">
                          <a:latin typeface="Calibri"/>
                          <a:ea typeface="Calibri"/>
                          <a:cs typeface="Calibri"/>
                          <a:sym typeface="Calibri"/>
                        </a:rPr>
                        <a:t>5</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05" name="Google Shape;305;p48"/>
          <p:cNvGraphicFramePr/>
          <p:nvPr>
            <p:extLst>
              <p:ext uri="{D42A27DB-BD31-4B8C-83A1-F6EECF244321}">
                <p14:modId xmlns:p14="http://schemas.microsoft.com/office/powerpoint/2010/main" val="60002682"/>
              </p:ext>
            </p:extLst>
          </p:nvPr>
        </p:nvGraphicFramePr>
        <p:xfrm>
          <a:off x="6263534" y="2736501"/>
          <a:ext cx="1570711" cy="3707424"/>
        </p:xfrm>
        <a:graphic>
          <a:graphicData uri="http://schemas.openxmlformats.org/drawingml/2006/table">
            <a:tbl>
              <a:tblPr>
                <a:noFill/>
              </a:tblPr>
              <a:tblGrid>
                <a:gridCol w="592917">
                  <a:extLst>
                    <a:ext uri="{9D8B030D-6E8A-4147-A177-3AD203B41FA5}">
                      <a16:colId xmlns:a16="http://schemas.microsoft.com/office/drawing/2014/main" val="20000"/>
                    </a:ext>
                  </a:extLst>
                </a:gridCol>
                <a:gridCol w="488897">
                  <a:extLst>
                    <a:ext uri="{9D8B030D-6E8A-4147-A177-3AD203B41FA5}">
                      <a16:colId xmlns:a16="http://schemas.microsoft.com/office/drawing/2014/main" val="20001"/>
                    </a:ext>
                  </a:extLst>
                </a:gridCol>
                <a:gridCol w="488897">
                  <a:extLst>
                    <a:ext uri="{9D8B030D-6E8A-4147-A177-3AD203B41FA5}">
                      <a16:colId xmlns:a16="http://schemas.microsoft.com/office/drawing/2014/main" val="20002"/>
                    </a:ext>
                  </a:extLst>
                </a:gridCol>
              </a:tblGrid>
              <a:tr h="523971">
                <a:tc>
                  <a:txBody>
                    <a:bodyPr/>
                    <a:lstStyle/>
                    <a:p>
                      <a:pPr marL="0" lvl="0" indent="0" algn="ctr" rtl="0">
                        <a:lnSpc>
                          <a:spcPct val="115000"/>
                        </a:lnSpc>
                        <a:spcBef>
                          <a:spcPts val="0"/>
                        </a:spcBef>
                        <a:spcAft>
                          <a:spcPts val="0"/>
                        </a:spcAft>
                        <a:buNone/>
                      </a:pPr>
                      <a:r>
                        <a:rPr lang="en" sz="2000" b="1">
                          <a:solidFill>
                            <a:srgbClr val="ED7D31"/>
                          </a:solidFill>
                          <a:latin typeface="Calibri"/>
                          <a:ea typeface="Calibri"/>
                          <a:cs typeface="Calibri"/>
                          <a:sym typeface="Calibri"/>
                        </a:rPr>
                        <a:t>A</a:t>
                      </a:r>
                      <a:endParaRPr sz="2000" b="1">
                        <a:solidFill>
                          <a:srgbClr val="ED7D31"/>
                        </a:solidFill>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rgbClr val="ED7D31"/>
                          </a:solidFill>
                          <a:latin typeface="Calibri"/>
                          <a:ea typeface="Calibri"/>
                          <a:cs typeface="Calibri"/>
                          <a:sym typeface="Calibri"/>
                        </a:rPr>
                        <a:t>B</a:t>
                      </a:r>
                      <a:endParaRPr sz="2000" b="1">
                        <a:solidFill>
                          <a:srgbClr val="ED7D31"/>
                        </a:solidFill>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rgbClr val="ED7D31"/>
                          </a:solidFill>
                          <a:latin typeface="Calibri"/>
                          <a:ea typeface="Calibri"/>
                          <a:cs typeface="Calibri"/>
                          <a:sym typeface="Calibri"/>
                        </a:rPr>
                        <a:t>C</a:t>
                      </a:r>
                      <a:endParaRPr sz="2000" b="1">
                        <a:solidFill>
                          <a:srgbClr val="ED7D31"/>
                        </a:solidFill>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3971">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1</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2</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3971">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1</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4</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3971">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1</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5</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23971">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2</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23971">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4</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23971">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a:latin typeface="Calibri"/>
                          <a:ea typeface="Calibri"/>
                          <a:cs typeface="Calibri"/>
                          <a:sym typeface="Calibri"/>
                        </a:rPr>
                        <a:t>3</a:t>
                      </a:r>
                      <a:endParaRPr sz="200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dirty="0">
                          <a:latin typeface="Calibri"/>
                          <a:ea typeface="Calibri"/>
                          <a:cs typeface="Calibri"/>
                          <a:sym typeface="Calibri"/>
                        </a:rPr>
                        <a:t>5</a:t>
                      </a:r>
                      <a:endParaRPr sz="2000" dirty="0">
                        <a:latin typeface="Calibri"/>
                        <a:ea typeface="Calibri"/>
                        <a:cs typeface="Calibri"/>
                        <a:sym typeface="Calibri"/>
                      </a:endParaRPr>
                    </a:p>
                  </a:txBody>
                  <a:tcPr marL="99843" marR="99843" marT="99843" marB="9984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06" name="Google Shape;306;p48"/>
          <p:cNvGraphicFramePr/>
          <p:nvPr/>
        </p:nvGraphicFramePr>
        <p:xfrm>
          <a:off x="9916934" y="4745501"/>
          <a:ext cx="1917700" cy="1919169"/>
        </p:xfrm>
        <a:graphic>
          <a:graphicData uri="http://schemas.openxmlformats.org/drawingml/2006/table">
            <a:tbl>
              <a:tblPr>
                <a:noFill/>
              </a:tblPr>
              <a:tblGrid>
                <a:gridCol w="723900">
                  <a:extLst>
                    <a:ext uri="{9D8B030D-6E8A-4147-A177-3AD203B41FA5}">
                      <a16:colId xmlns:a16="http://schemas.microsoft.com/office/drawing/2014/main" val="20000"/>
                    </a:ext>
                  </a:extLst>
                </a:gridCol>
                <a:gridCol w="596900">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tblGrid>
              <a:tr h="639701">
                <a:tc>
                  <a:txBody>
                    <a:bodyPr/>
                    <a:lstStyle/>
                    <a:p>
                      <a:pPr marL="0" lvl="0" indent="0" algn="ctr" rtl="0">
                        <a:lnSpc>
                          <a:spcPct val="115000"/>
                        </a:lnSpc>
                        <a:spcBef>
                          <a:spcPts val="0"/>
                        </a:spcBef>
                        <a:spcAft>
                          <a:spcPts val="0"/>
                        </a:spcAft>
                        <a:buNone/>
                      </a:pPr>
                      <a:r>
                        <a:rPr lang="en" sz="2400" b="1">
                          <a:solidFill>
                            <a:srgbClr val="ED7D31"/>
                          </a:solidFill>
                          <a:latin typeface="Calibri"/>
                          <a:ea typeface="Calibri"/>
                          <a:cs typeface="Calibri"/>
                          <a:sym typeface="Calibri"/>
                        </a:rPr>
                        <a:t>A</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b="1">
                          <a:solidFill>
                            <a:srgbClr val="ED7D31"/>
                          </a:solidFill>
                          <a:latin typeface="Calibri"/>
                          <a:ea typeface="Calibri"/>
                          <a:cs typeface="Calibri"/>
                          <a:sym typeface="Calibri"/>
                        </a:rPr>
                        <a:t>B</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b="1">
                          <a:solidFill>
                            <a:srgbClr val="ED7D31"/>
                          </a:solidFill>
                          <a:latin typeface="Calibri"/>
                          <a:ea typeface="Calibri"/>
                          <a:cs typeface="Calibri"/>
                          <a:sym typeface="Calibri"/>
                        </a:rPr>
                        <a:t>C</a:t>
                      </a:r>
                      <a:endParaRPr sz="2400" b="1">
                        <a:solidFill>
                          <a:srgbClr val="ED7D31"/>
                        </a:solidFill>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39701">
                <a:tc>
                  <a:txBody>
                    <a:bodyPr/>
                    <a:lstStyle/>
                    <a:p>
                      <a:pPr marL="0" lvl="0" indent="0" algn="ctr"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Calibri"/>
                          <a:ea typeface="Calibri"/>
                          <a:cs typeface="Calibri"/>
                          <a:sym typeface="Calibri"/>
                        </a:rPr>
                        <a:t>4</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9701">
                <a:tc>
                  <a:txBody>
                    <a:bodyPr/>
                    <a:lstStyle/>
                    <a:p>
                      <a:pPr marL="0" lvl="0" indent="0" algn="ctr"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Calibri"/>
                          <a:ea typeface="Calibri"/>
                          <a:cs typeface="Calibri"/>
                          <a:sym typeface="Calibri"/>
                        </a:rPr>
                        <a:t>5</a:t>
                      </a:r>
                      <a:endParaRPr sz="2400">
                        <a:latin typeface="Calibri"/>
                        <a:ea typeface="Calibri"/>
                        <a:cs typeface="Calibri"/>
                        <a:sym typeface="Calibri"/>
                      </a:endParaRPr>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7" name="Google Shape;307;p48"/>
          <p:cNvSpPr txBox="1"/>
          <p:nvPr/>
        </p:nvSpPr>
        <p:spPr>
          <a:xfrm>
            <a:off x="4079667" y="3782900"/>
            <a:ext cx="2636800" cy="8672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a:solidFill>
                  <a:schemeClr val="dk1"/>
                </a:solidFill>
              </a:rPr>
              <a:t>Cross Product</a:t>
            </a:r>
            <a:endParaRPr sz="2400">
              <a:solidFill>
                <a:schemeClr val="dk1"/>
              </a:solidFill>
            </a:endParaRPr>
          </a:p>
        </p:txBody>
      </p:sp>
      <p:sp>
        <p:nvSpPr>
          <p:cNvPr id="308" name="Google Shape;308;p48"/>
          <p:cNvSpPr txBox="1"/>
          <p:nvPr/>
        </p:nvSpPr>
        <p:spPr>
          <a:xfrm>
            <a:off x="7978033" y="4189300"/>
            <a:ext cx="1917600" cy="8672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a:solidFill>
                  <a:schemeClr val="dk1"/>
                </a:solidFill>
              </a:rPr>
              <a:t>Apply Selections / Conditions</a:t>
            </a:r>
            <a:endParaRPr sz="2400">
              <a:solidFill>
                <a:schemeClr val="dk1"/>
              </a:solidFill>
            </a:endParaRPr>
          </a:p>
        </p:txBody>
      </p:sp>
      <p:sp>
        <p:nvSpPr>
          <p:cNvPr id="309" name="Google Shape;309;p48"/>
          <p:cNvSpPr txBox="1"/>
          <p:nvPr/>
        </p:nvSpPr>
        <p:spPr>
          <a:xfrm>
            <a:off x="9938984" y="3961651"/>
            <a:ext cx="2280000" cy="8672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a:solidFill>
                  <a:schemeClr val="dk1"/>
                </a:solidFill>
              </a:rPr>
              <a:t>Apply Projection</a:t>
            </a:r>
            <a:endParaRPr sz="2400">
              <a:solidFill>
                <a:schemeClr val="dk1"/>
              </a:solidFill>
            </a:endParaRPr>
          </a:p>
        </p:txBody>
      </p:sp>
      <p:sp>
        <p:nvSpPr>
          <p:cNvPr id="310" name="Google Shape;310;p48"/>
          <p:cNvSpPr txBox="1"/>
          <p:nvPr/>
        </p:nvSpPr>
        <p:spPr>
          <a:xfrm>
            <a:off x="8587633" y="1510200"/>
            <a:ext cx="1308000" cy="6896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600" i="1">
                <a:solidFill>
                  <a:schemeClr val="dk1"/>
                </a:solidFill>
              </a:rPr>
              <a:t>Output</a:t>
            </a:r>
            <a:endParaRPr sz="1600" i="1">
              <a:solidFill>
                <a:schemeClr val="dk1"/>
              </a:solidFill>
            </a:endParaRPr>
          </a:p>
        </p:txBody>
      </p:sp>
      <p:sp>
        <p:nvSpPr>
          <p:cNvPr id="311" name="Google Shape;311;p48"/>
          <p:cNvSpPr/>
          <p:nvPr/>
        </p:nvSpPr>
        <p:spPr>
          <a:xfrm>
            <a:off x="5412133" y="4650100"/>
            <a:ext cx="572400" cy="426400"/>
          </a:xfrm>
          <a:prstGeom prst="rightArrow">
            <a:avLst>
              <a:gd name="adj1" fmla="val 50000"/>
              <a:gd name="adj2" fmla="val 50000"/>
            </a:avLst>
          </a:prstGeom>
          <a:solidFill>
            <a:srgbClr val="E06666"/>
          </a:solidFill>
          <a:ln>
            <a:noFill/>
          </a:ln>
        </p:spPr>
        <p:txBody>
          <a:bodyPr spcFirstLastPara="1" wrap="square" lIns="121900" tIns="121900" rIns="121900" bIns="121900" anchor="ctr" anchorCtr="0">
            <a:noAutofit/>
          </a:bodyPr>
          <a:lstStyle/>
          <a:p>
            <a:endParaRPr sz="2400"/>
          </a:p>
        </p:txBody>
      </p:sp>
      <p:sp>
        <p:nvSpPr>
          <p:cNvPr id="312" name="Google Shape;312;p48"/>
          <p:cNvSpPr/>
          <p:nvPr/>
        </p:nvSpPr>
        <p:spPr>
          <a:xfrm>
            <a:off x="8734933" y="5180100"/>
            <a:ext cx="572400" cy="426400"/>
          </a:xfrm>
          <a:prstGeom prst="rightArrow">
            <a:avLst>
              <a:gd name="adj1" fmla="val 50000"/>
              <a:gd name="adj2" fmla="val 50000"/>
            </a:avLst>
          </a:prstGeom>
          <a:solidFill>
            <a:srgbClr val="E06666"/>
          </a:solidFill>
          <a:ln>
            <a:noFill/>
          </a:ln>
        </p:spPr>
        <p:txBody>
          <a:bodyPr spcFirstLastPara="1" wrap="square" lIns="121900" tIns="121900" rIns="121900" bIns="121900" anchor="ctr" anchorCtr="0">
            <a:noAutofit/>
          </a:bodyPr>
          <a:lstStyle/>
          <a:p>
            <a:endParaRPr sz="2400"/>
          </a:p>
        </p:txBody>
      </p:sp>
      <p:sp>
        <p:nvSpPr>
          <p:cNvPr id="313" name="Google Shape;313;p48"/>
          <p:cNvSpPr/>
          <p:nvPr/>
        </p:nvSpPr>
        <p:spPr>
          <a:xfrm>
            <a:off x="8955433" y="2158000"/>
            <a:ext cx="572400" cy="426400"/>
          </a:xfrm>
          <a:prstGeom prst="rightArrow">
            <a:avLst>
              <a:gd name="adj1" fmla="val 50000"/>
              <a:gd name="adj2" fmla="val 50000"/>
            </a:avLst>
          </a:prstGeom>
          <a:solidFill>
            <a:srgbClr val="E06666"/>
          </a:solidFill>
          <a:ln>
            <a:noFill/>
          </a:ln>
        </p:spPr>
        <p:txBody>
          <a:bodyPr spcFirstLastPara="1" wrap="square" lIns="121900" tIns="121900" rIns="121900" bIns="121900" anchor="ctr" anchorCtr="0">
            <a:noAutofit/>
          </a:bodyPr>
          <a:lstStyle/>
          <a:p>
            <a:endParaRPr sz="2400"/>
          </a:p>
        </p:txBody>
      </p:sp>
      <p:sp>
        <p:nvSpPr>
          <p:cNvPr id="314" name="Google Shape;314;p48"/>
          <p:cNvSpPr/>
          <p:nvPr/>
        </p:nvSpPr>
        <p:spPr>
          <a:xfrm rot="-5397596">
            <a:off x="10676569" y="3494459"/>
            <a:ext cx="572000" cy="426400"/>
          </a:xfrm>
          <a:prstGeom prst="rightArrow">
            <a:avLst>
              <a:gd name="adj1" fmla="val 50000"/>
              <a:gd name="adj2" fmla="val 50000"/>
            </a:avLst>
          </a:prstGeom>
          <a:solidFill>
            <a:srgbClr val="E06666"/>
          </a:solidFill>
          <a:ln>
            <a:noFill/>
          </a:ln>
        </p:spPr>
        <p:txBody>
          <a:bodyPr spcFirstLastPara="1" wrap="square" lIns="121900" tIns="121900" rIns="121900" bIns="121900" anchor="ctr" anchorCtr="0">
            <a:noAutofit/>
          </a:bodyPr>
          <a:lstStyle/>
          <a:p>
            <a:endParaRPr sz="2400"/>
          </a:p>
        </p:txBody>
      </p:sp>
      <p:sp>
        <p:nvSpPr>
          <p:cNvPr id="315" name="Google Shape;315;p48"/>
          <p:cNvSpPr/>
          <p:nvPr/>
        </p:nvSpPr>
        <p:spPr>
          <a:xfrm>
            <a:off x="4297367" y="2271500"/>
            <a:ext cx="426800" cy="4506800"/>
          </a:xfrm>
          <a:prstGeom prst="rightBrace">
            <a:avLst>
              <a:gd name="adj1" fmla="val 0"/>
              <a:gd name="adj2" fmla="val 50000"/>
            </a:avLst>
          </a:prstGeom>
          <a:noFill/>
          <a:ln w="28575" cap="flat" cmpd="sng">
            <a:solidFill>
              <a:srgbClr val="E066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 name="Google Shape;316;p48"/>
          <p:cNvSpPr txBox="1"/>
          <p:nvPr/>
        </p:nvSpPr>
        <p:spPr>
          <a:xfrm>
            <a:off x="1799600" y="2392767"/>
            <a:ext cx="958400" cy="5720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chemeClr val="dk1"/>
                </a:solidFill>
              </a:rPr>
              <a:t>R</a:t>
            </a:r>
            <a:endParaRPr sz="2400"/>
          </a:p>
        </p:txBody>
      </p:sp>
      <p:sp>
        <p:nvSpPr>
          <p:cNvPr id="317" name="Google Shape;317;p48"/>
          <p:cNvSpPr txBox="1"/>
          <p:nvPr/>
        </p:nvSpPr>
        <p:spPr>
          <a:xfrm>
            <a:off x="1859700" y="4238900"/>
            <a:ext cx="958400" cy="5720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chemeClr val="dk1"/>
                </a:solidFill>
              </a:rPr>
              <a:t>S</a:t>
            </a:r>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gtEl>
                                        <p:attrNameLst>
                                          <p:attrName>style.visibility</p:attrName>
                                        </p:attrNameLst>
                                      </p:cBhvr>
                                      <p:to>
                                        <p:strVal val="visible"/>
                                      </p:to>
                                    </p:set>
                                    <p:animEffect transition="in" filter="fade">
                                      <p:cBhvr>
                                        <p:cTn id="12" dur="1000"/>
                                        <p:tgtEl>
                                          <p:spTgt spid="313"/>
                                        </p:tgtEl>
                                      </p:cBhvr>
                                    </p:animEffect>
                                  </p:childTnLst>
                                </p:cTn>
                              </p:par>
                              <p:par>
                                <p:cTn id="13" presetID="10" presetClass="entr" presetSubtype="0" fill="hold" nodeType="with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fade">
                                      <p:cBhvr>
                                        <p:cTn id="15" dur="1000"/>
                                        <p:tgtEl>
                                          <p:spTgt spid="30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9"/>
                                        </p:tgtEl>
                                        <p:attrNameLst>
                                          <p:attrName>style.visibility</p:attrName>
                                        </p:attrNameLst>
                                      </p:cBhvr>
                                      <p:to>
                                        <p:strVal val="visible"/>
                                      </p:to>
                                    </p:set>
                                    <p:animEffect transition="in" filter="fade">
                                      <p:cBhvr>
                                        <p:cTn id="20" dur="1000"/>
                                        <p:tgtEl>
                                          <p:spTgt spid="2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
                                        </p:tgtEl>
                                        <p:attrNameLst>
                                          <p:attrName>style.visibility</p:attrName>
                                        </p:attrNameLst>
                                      </p:cBhvr>
                                      <p:to>
                                        <p:strVal val="visible"/>
                                      </p:to>
                                    </p:set>
                                    <p:animEffect transition="in" filter="fade">
                                      <p:cBhvr>
                                        <p:cTn id="25" dur="1000"/>
                                        <p:tgtEl>
                                          <p:spTgt spid="307"/>
                                        </p:tgtEl>
                                      </p:cBhvr>
                                    </p:animEffect>
                                  </p:childTnLst>
                                </p:cTn>
                              </p:par>
                              <p:par>
                                <p:cTn id="26" presetID="10" presetClass="entr" presetSubtype="0" fill="hold" nodeType="withEffect">
                                  <p:stCondLst>
                                    <p:cond delay="0"/>
                                  </p:stCondLst>
                                  <p:childTnLst>
                                    <p:set>
                                      <p:cBhvr>
                                        <p:cTn id="27" dur="1" fill="hold">
                                          <p:stCondLst>
                                            <p:cond delay="0"/>
                                          </p:stCondLst>
                                        </p:cTn>
                                        <p:tgtEl>
                                          <p:spTgt spid="311"/>
                                        </p:tgtEl>
                                        <p:attrNameLst>
                                          <p:attrName>style.visibility</p:attrName>
                                        </p:attrNameLst>
                                      </p:cBhvr>
                                      <p:to>
                                        <p:strVal val="visible"/>
                                      </p:to>
                                    </p:set>
                                    <p:animEffect transition="in" filter="fade">
                                      <p:cBhvr>
                                        <p:cTn id="28" dur="1000"/>
                                        <p:tgtEl>
                                          <p:spTgt spid="311"/>
                                        </p:tgtEl>
                                      </p:cBhvr>
                                    </p:animEffect>
                                  </p:childTnLst>
                                </p:cTn>
                              </p:par>
                              <p:par>
                                <p:cTn id="29" presetID="10" presetClass="entr" presetSubtype="0" fill="hold" nodeType="withEffect">
                                  <p:stCondLst>
                                    <p:cond delay="0"/>
                                  </p:stCondLst>
                                  <p:childTnLst>
                                    <p:set>
                                      <p:cBhvr>
                                        <p:cTn id="30" dur="1" fill="hold">
                                          <p:stCondLst>
                                            <p:cond delay="0"/>
                                          </p:stCondLst>
                                        </p:cTn>
                                        <p:tgtEl>
                                          <p:spTgt spid="305"/>
                                        </p:tgtEl>
                                        <p:attrNameLst>
                                          <p:attrName>style.visibility</p:attrName>
                                        </p:attrNameLst>
                                      </p:cBhvr>
                                      <p:to>
                                        <p:strVal val="visible"/>
                                      </p:to>
                                    </p:set>
                                    <p:animEffect transition="in" filter="fade">
                                      <p:cBhvr>
                                        <p:cTn id="31" dur="1000"/>
                                        <p:tgtEl>
                                          <p:spTgt spid="30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6"/>
                                        </p:tgtEl>
                                        <p:attrNameLst>
                                          <p:attrName>style.visibility</p:attrName>
                                        </p:attrNameLst>
                                      </p:cBhvr>
                                      <p:to>
                                        <p:strVal val="visible"/>
                                      </p:to>
                                    </p:set>
                                    <p:animEffect transition="in" filter="fade">
                                      <p:cBhvr>
                                        <p:cTn id="36" dur="1000"/>
                                        <p:tgtEl>
                                          <p:spTgt spid="306"/>
                                        </p:tgtEl>
                                      </p:cBhvr>
                                    </p:animEffect>
                                  </p:childTnLst>
                                </p:cTn>
                              </p:par>
                              <p:par>
                                <p:cTn id="37" presetID="10" presetClass="entr" presetSubtype="0" fill="hold" nodeType="withEffect">
                                  <p:stCondLst>
                                    <p:cond delay="0"/>
                                  </p:stCondLst>
                                  <p:childTnLst>
                                    <p:set>
                                      <p:cBhvr>
                                        <p:cTn id="38" dur="1" fill="hold">
                                          <p:stCondLst>
                                            <p:cond delay="0"/>
                                          </p:stCondLst>
                                        </p:cTn>
                                        <p:tgtEl>
                                          <p:spTgt spid="312"/>
                                        </p:tgtEl>
                                        <p:attrNameLst>
                                          <p:attrName>style.visibility</p:attrName>
                                        </p:attrNameLst>
                                      </p:cBhvr>
                                      <p:to>
                                        <p:strVal val="visible"/>
                                      </p:to>
                                    </p:set>
                                    <p:animEffect transition="in" filter="fade">
                                      <p:cBhvr>
                                        <p:cTn id="39" dur="1000"/>
                                        <p:tgtEl>
                                          <p:spTgt spid="312"/>
                                        </p:tgtEl>
                                      </p:cBhvr>
                                    </p:animEffect>
                                  </p:childTnLst>
                                </p:cTn>
                              </p:par>
                              <p:par>
                                <p:cTn id="40" presetID="10" presetClass="entr" presetSubtype="0" fill="hold" nodeType="withEffect">
                                  <p:stCondLst>
                                    <p:cond delay="0"/>
                                  </p:stCondLst>
                                  <p:childTnLst>
                                    <p:set>
                                      <p:cBhvr>
                                        <p:cTn id="41" dur="1" fill="hold">
                                          <p:stCondLst>
                                            <p:cond delay="0"/>
                                          </p:stCondLst>
                                        </p:cTn>
                                        <p:tgtEl>
                                          <p:spTgt spid="308"/>
                                        </p:tgtEl>
                                        <p:attrNameLst>
                                          <p:attrName>style.visibility</p:attrName>
                                        </p:attrNameLst>
                                      </p:cBhvr>
                                      <p:to>
                                        <p:strVal val="visible"/>
                                      </p:to>
                                    </p:set>
                                    <p:animEffect transition="in" filter="fade">
                                      <p:cBhvr>
                                        <p:cTn id="42" dur="1000"/>
                                        <p:tgtEl>
                                          <p:spTgt spid="3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9"/>
                                        </p:tgtEl>
                                        <p:attrNameLst>
                                          <p:attrName>style.visibility</p:attrName>
                                        </p:attrNameLst>
                                      </p:cBhvr>
                                      <p:to>
                                        <p:strVal val="visible"/>
                                      </p:to>
                                    </p:set>
                                    <p:animEffect transition="in" filter="fade">
                                      <p:cBhvr>
                                        <p:cTn id="47" dur="1000"/>
                                        <p:tgtEl>
                                          <p:spTgt spid="309"/>
                                        </p:tgtEl>
                                      </p:cBhvr>
                                    </p:animEffect>
                                  </p:childTnLst>
                                </p:cTn>
                              </p:par>
                              <p:par>
                                <p:cTn id="48" presetID="10" presetClass="entr" presetSubtype="0" fill="hold" nodeType="withEffect">
                                  <p:stCondLst>
                                    <p:cond delay="0"/>
                                  </p:stCondLst>
                                  <p:childTnLst>
                                    <p:set>
                                      <p:cBhvr>
                                        <p:cTn id="49" dur="1" fill="hold">
                                          <p:stCondLst>
                                            <p:cond delay="0"/>
                                          </p:stCondLst>
                                        </p:cTn>
                                        <p:tgtEl>
                                          <p:spTgt spid="314"/>
                                        </p:tgtEl>
                                        <p:attrNameLst>
                                          <p:attrName>style.visibility</p:attrName>
                                        </p:attrNameLst>
                                      </p:cBhvr>
                                      <p:to>
                                        <p:strVal val="visible"/>
                                      </p:to>
                                    </p:set>
                                    <p:animEffect transition="in" filter="fade">
                                      <p:cBhvr>
                                        <p:cTn id="50"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a:spLocks noGrp="1"/>
          </p:cNvSpPr>
          <p:nvPr>
            <p:ph type="ctrTitle" idx="4294967295"/>
          </p:nvPr>
        </p:nvSpPr>
        <p:spPr>
          <a:xfrm>
            <a:off x="2881067" y="383933"/>
            <a:ext cx="9385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Note: we say “semantics” not “execution order”</a:t>
            </a:r>
            <a:endParaRPr sz="4000">
              <a:solidFill>
                <a:srgbClr val="666666"/>
              </a:solidFill>
            </a:endParaRPr>
          </a:p>
        </p:txBody>
      </p:sp>
      <p:sp>
        <p:nvSpPr>
          <p:cNvPr id="323" name="Google Shape;323;p49"/>
          <p:cNvSpPr txBox="1">
            <a:spLocks noGrp="1"/>
          </p:cNvSpPr>
          <p:nvPr>
            <p:ph type="body" idx="4294967295"/>
          </p:nvPr>
        </p:nvSpPr>
        <p:spPr>
          <a:xfrm>
            <a:off x="3308533" y="1816933"/>
            <a:ext cx="8544400" cy="2938400"/>
          </a:xfrm>
          <a:prstGeom prst="rect">
            <a:avLst/>
          </a:prstGeom>
          <a:noFill/>
          <a:ln>
            <a:noFill/>
          </a:ln>
        </p:spPr>
        <p:txBody>
          <a:bodyPr spcFirstLastPara="1" vert="horz" wrap="square" lIns="121900" tIns="121900" rIns="121900" bIns="121900" rtlCol="0" anchor="t" anchorCtr="0">
            <a:noAutofit/>
          </a:bodyPr>
          <a:lstStyle/>
          <a:p>
            <a:pPr marL="0" indent="0">
              <a:spcBef>
                <a:spcPts val="1333"/>
              </a:spcBef>
              <a:buClr>
                <a:schemeClr val="dk1"/>
              </a:buClr>
              <a:buSzPts val="1100"/>
              <a:buNone/>
            </a:pPr>
            <a:endParaRPr sz="3200">
              <a:solidFill>
                <a:srgbClr val="666666"/>
              </a:solidFill>
              <a:latin typeface="Arial"/>
              <a:ea typeface="Arial"/>
              <a:cs typeface="Arial"/>
              <a:sym typeface="Arial"/>
            </a:endParaRPr>
          </a:p>
          <a:p>
            <a:pPr marL="609585" indent="-507987">
              <a:spcBef>
                <a:spcPts val="1333"/>
              </a:spcBef>
              <a:buClr>
                <a:srgbClr val="666666"/>
              </a:buClr>
              <a:buSzPts val="2400"/>
              <a:buFont typeface="Arial"/>
              <a:buChar char="●"/>
            </a:pPr>
            <a:r>
              <a:rPr lang="en" sz="3200">
                <a:solidFill>
                  <a:srgbClr val="666666"/>
                </a:solidFill>
                <a:latin typeface="Arial"/>
                <a:ea typeface="Arial"/>
                <a:cs typeface="Arial"/>
                <a:sym typeface="Arial"/>
              </a:rPr>
              <a:t>The preceding slides show </a:t>
            </a:r>
            <a:r>
              <a:rPr lang="en" sz="3200" i="1">
                <a:solidFill>
                  <a:srgbClr val="666666"/>
                </a:solidFill>
                <a:latin typeface="Arial"/>
                <a:ea typeface="Arial"/>
                <a:cs typeface="Arial"/>
                <a:sym typeface="Arial"/>
              </a:rPr>
              <a:t>what a join means</a:t>
            </a:r>
            <a:endParaRPr sz="3200" i="1">
              <a:solidFill>
                <a:srgbClr val="666666"/>
              </a:solidFill>
              <a:latin typeface="Arial"/>
              <a:ea typeface="Arial"/>
              <a:cs typeface="Arial"/>
              <a:sym typeface="Arial"/>
            </a:endParaRPr>
          </a:p>
          <a:p>
            <a:pPr marL="0" indent="0">
              <a:spcBef>
                <a:spcPts val="1333"/>
              </a:spcBef>
              <a:buClr>
                <a:schemeClr val="dk1"/>
              </a:buClr>
              <a:buSzPts val="1100"/>
              <a:buNone/>
            </a:pPr>
            <a:endParaRPr sz="3200">
              <a:solidFill>
                <a:srgbClr val="666666"/>
              </a:solidFill>
              <a:latin typeface="Arial"/>
              <a:ea typeface="Arial"/>
              <a:cs typeface="Arial"/>
              <a:sym typeface="Arial"/>
            </a:endParaRPr>
          </a:p>
          <a:p>
            <a:pPr marL="609585" indent="-507987">
              <a:spcBef>
                <a:spcPts val="1333"/>
              </a:spcBef>
              <a:buClr>
                <a:srgbClr val="666666"/>
              </a:buClr>
              <a:buSzPts val="2400"/>
              <a:buFont typeface="Arial"/>
              <a:buChar char="●"/>
            </a:pPr>
            <a:r>
              <a:rPr lang="en" sz="3200">
                <a:solidFill>
                  <a:srgbClr val="666666"/>
                </a:solidFill>
                <a:latin typeface="Arial"/>
                <a:ea typeface="Arial"/>
                <a:cs typeface="Arial"/>
                <a:sym typeface="Arial"/>
              </a:rPr>
              <a:t>Not actually how the DBMS executes it under the covers</a:t>
            </a:r>
            <a:endParaRPr sz="3200">
              <a:solidFill>
                <a:srgbClr val="666666"/>
              </a:solidFill>
              <a:latin typeface="Arial"/>
              <a:ea typeface="Arial"/>
              <a:cs typeface="Arial"/>
              <a:sym typeface="Arial"/>
            </a:endParaRPr>
          </a:p>
          <a:p>
            <a:pPr marL="0" indent="0">
              <a:spcBef>
                <a:spcPts val="1333"/>
              </a:spcBef>
              <a:buClr>
                <a:srgbClr val="6FA8DC"/>
              </a:buClr>
              <a:buSzPts val="2400"/>
              <a:buNone/>
            </a:pPr>
            <a:endParaRPr sz="3200">
              <a:solidFill>
                <a:srgbClr val="666666"/>
              </a:solidFill>
              <a:latin typeface="Arial"/>
              <a:ea typeface="Arial"/>
              <a:cs typeface="Arial"/>
              <a:sym typeface="Arial"/>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ctrTitle" idx="4294967295"/>
          </p:nvPr>
        </p:nvSpPr>
        <p:spPr>
          <a:xfrm>
            <a:off x="2853400" y="217733"/>
            <a:ext cx="9293200" cy="11248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A Subtlety about Joins</a:t>
            </a:r>
            <a:endParaRPr sz="4000">
              <a:solidFill>
                <a:srgbClr val="666666"/>
              </a:solidFill>
            </a:endParaRPr>
          </a:p>
        </p:txBody>
      </p:sp>
      <p:sp>
        <p:nvSpPr>
          <p:cNvPr id="329" name="Google Shape;329;p50"/>
          <p:cNvSpPr txBox="1"/>
          <p:nvPr/>
        </p:nvSpPr>
        <p:spPr>
          <a:xfrm>
            <a:off x="3045033" y="3307133"/>
            <a:ext cx="8530800" cy="818400"/>
          </a:xfrm>
          <a:prstGeom prst="rect">
            <a:avLst/>
          </a:prstGeom>
          <a:noFill/>
          <a:ln>
            <a:noFill/>
          </a:ln>
        </p:spPr>
        <p:txBody>
          <a:bodyPr spcFirstLastPara="1" wrap="square" lIns="121900" tIns="121900" rIns="121900" bIns="121900" anchor="ctr" anchorCtr="0">
            <a:noAutofit/>
          </a:bodyPr>
          <a:lstStyle/>
          <a:p>
            <a:pPr>
              <a:lnSpc>
                <a:spcPct val="115000"/>
              </a:lnSpc>
            </a:pPr>
            <a:endParaRPr sz="2400" i="1" dirty="0">
              <a:solidFill>
                <a:schemeClr val="dk1"/>
              </a:solidFill>
              <a:latin typeface="Calibri"/>
              <a:ea typeface="Calibri"/>
              <a:cs typeface="Calibri"/>
              <a:sym typeface="Calibri"/>
            </a:endParaRPr>
          </a:p>
          <a:p>
            <a:pPr>
              <a:lnSpc>
                <a:spcPct val="115000"/>
              </a:lnSpc>
            </a:pPr>
            <a:r>
              <a:rPr lang="en" sz="2400" dirty="0">
                <a:solidFill>
                  <a:schemeClr val="dk1"/>
                </a:solidFill>
                <a:latin typeface="Calibri"/>
                <a:ea typeface="Calibri"/>
                <a:cs typeface="Calibri"/>
                <a:sym typeface="Calibri"/>
              </a:rPr>
              <a:t>Find all countries that manufacture some product </a:t>
            </a:r>
            <a:endParaRPr sz="2400" dirty="0">
              <a:solidFill>
                <a:schemeClr val="dk1"/>
              </a:solidFill>
              <a:latin typeface="Calibri"/>
              <a:ea typeface="Calibri"/>
              <a:cs typeface="Calibri"/>
              <a:sym typeface="Calibri"/>
            </a:endParaRPr>
          </a:p>
          <a:p>
            <a:pPr>
              <a:lnSpc>
                <a:spcPct val="115000"/>
              </a:lnSpc>
            </a:pPr>
            <a:r>
              <a:rPr lang="en" sz="2400" dirty="0">
                <a:solidFill>
                  <a:schemeClr val="dk1"/>
                </a:solidFill>
                <a:latin typeface="Calibri"/>
                <a:ea typeface="Calibri"/>
                <a:cs typeface="Calibri"/>
                <a:sym typeface="Calibri"/>
              </a:rPr>
              <a:t>in the ‘Gadgets’ category.</a:t>
            </a:r>
            <a:endParaRPr sz="3200" dirty="0">
              <a:solidFill>
                <a:schemeClr val="dk1"/>
              </a:solidFill>
              <a:latin typeface="Calibri"/>
              <a:ea typeface="Calibri"/>
              <a:cs typeface="Calibri"/>
              <a:sym typeface="Calibri"/>
            </a:endParaRPr>
          </a:p>
          <a:p>
            <a:pPr>
              <a:lnSpc>
                <a:spcPct val="115000"/>
              </a:lnSpc>
            </a:pPr>
            <a:endParaRPr sz="2400" dirty="0">
              <a:solidFill>
                <a:schemeClr val="dk1"/>
              </a:solidFill>
              <a:latin typeface="Calibri"/>
              <a:ea typeface="Calibri"/>
              <a:cs typeface="Calibri"/>
              <a:sym typeface="Calibri"/>
            </a:endParaRPr>
          </a:p>
        </p:txBody>
      </p:sp>
      <p:sp>
        <p:nvSpPr>
          <p:cNvPr id="330" name="Google Shape;330;p50"/>
          <p:cNvSpPr txBox="1"/>
          <p:nvPr/>
        </p:nvSpPr>
        <p:spPr>
          <a:xfrm>
            <a:off x="3045033" y="1088136"/>
            <a:ext cx="5611600" cy="192024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50000"/>
              </a:lnSpc>
            </a:pPr>
            <a:endParaRPr sz="2400" dirty="0">
              <a:solidFill>
                <a:srgbClr val="ED7D31"/>
              </a:solidFill>
            </a:endParaRPr>
          </a:p>
          <a:p>
            <a:pPr>
              <a:lnSpc>
                <a:spcPct val="150000"/>
              </a:lnSpc>
              <a:buClr>
                <a:schemeClr val="dk1"/>
              </a:buClr>
              <a:buSzPts val="1100"/>
            </a:pPr>
            <a:r>
              <a:rPr lang="en" sz="2400" dirty="0">
                <a:solidFill>
                  <a:srgbClr val="ED7D31"/>
                </a:solidFill>
              </a:rPr>
              <a:t>Product(</a:t>
            </a:r>
            <a:r>
              <a:rPr lang="en" sz="2400" u="sng" dirty="0">
                <a:solidFill>
                  <a:srgbClr val="ED7D31"/>
                </a:solidFill>
              </a:rPr>
              <a:t>PName</a:t>
            </a:r>
            <a:r>
              <a:rPr lang="en" sz="2400" dirty="0">
                <a:solidFill>
                  <a:srgbClr val="ED7D31"/>
                </a:solidFill>
              </a:rPr>
              <a:t>, Price, Category, Manufacturer)</a:t>
            </a:r>
            <a:endParaRPr sz="2400" dirty="0">
              <a:solidFill>
                <a:srgbClr val="ED7D31"/>
              </a:solidFill>
            </a:endParaRPr>
          </a:p>
          <a:p>
            <a:pPr>
              <a:lnSpc>
                <a:spcPct val="150000"/>
              </a:lnSpc>
              <a:buClr>
                <a:schemeClr val="dk1"/>
              </a:buClr>
              <a:buSzPts val="1100"/>
            </a:pPr>
            <a:r>
              <a:rPr lang="en" sz="2400" dirty="0">
                <a:solidFill>
                  <a:srgbClr val="ED7D31"/>
                </a:solidFill>
              </a:rPr>
              <a:t>Company(</a:t>
            </a:r>
            <a:r>
              <a:rPr lang="en" sz="2400" u="sng" dirty="0">
                <a:solidFill>
                  <a:srgbClr val="ED7D31"/>
                </a:solidFill>
              </a:rPr>
              <a:t>CName</a:t>
            </a:r>
            <a:r>
              <a:rPr lang="en" sz="2400" dirty="0">
                <a:solidFill>
                  <a:srgbClr val="ED7D31"/>
                </a:solidFill>
              </a:rPr>
              <a:t>, StockPrice, Country)</a:t>
            </a:r>
            <a:endParaRPr sz="2400" dirty="0">
              <a:solidFill>
                <a:srgbClr val="ED7D31"/>
              </a:solidFill>
            </a:endParaRPr>
          </a:p>
          <a:p>
            <a:endParaRPr sz="2400" dirty="0">
              <a:solidFill>
                <a:srgbClr val="ED7D31"/>
              </a:solidFill>
            </a:endParaRPr>
          </a:p>
        </p:txBody>
      </p:sp>
      <p:sp>
        <p:nvSpPr>
          <p:cNvPr id="331" name="Google Shape;331;p50"/>
          <p:cNvSpPr txBox="1"/>
          <p:nvPr/>
        </p:nvSpPr>
        <p:spPr>
          <a:xfrm>
            <a:off x="3119733" y="4777533"/>
            <a:ext cx="5611600" cy="1390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ED7D31"/>
              </a:solidFill>
            </a:endParaRPr>
          </a:p>
          <a:p>
            <a:r>
              <a:rPr lang="en" sz="2400">
                <a:solidFill>
                  <a:srgbClr val="ED7D31"/>
                </a:solidFill>
              </a:rPr>
              <a:t>SELECT</a:t>
            </a:r>
            <a:r>
              <a:rPr lang="en" sz="2400">
                <a:solidFill>
                  <a:schemeClr val="dk1"/>
                </a:solidFill>
              </a:rPr>
              <a:t> Country</a:t>
            </a:r>
            <a:endParaRPr sz="2400">
              <a:solidFill>
                <a:schemeClr val="dk1"/>
              </a:solidFill>
            </a:endParaRPr>
          </a:p>
          <a:p>
            <a:r>
              <a:rPr lang="en" sz="2400">
                <a:solidFill>
                  <a:srgbClr val="ED7D31"/>
                </a:solidFill>
              </a:rPr>
              <a:t>FROM</a:t>
            </a:r>
            <a:r>
              <a:rPr lang="en" sz="2400">
                <a:solidFill>
                  <a:schemeClr val="dk1"/>
                </a:solidFill>
              </a:rPr>
              <a:t>   Product, Company</a:t>
            </a:r>
            <a:endParaRPr sz="2400">
              <a:solidFill>
                <a:schemeClr val="dk1"/>
              </a:solidFill>
            </a:endParaRPr>
          </a:p>
          <a:p>
            <a:r>
              <a:rPr lang="en" sz="2400">
                <a:solidFill>
                  <a:srgbClr val="ED7D31"/>
                </a:solidFill>
              </a:rPr>
              <a:t>WHERE  </a:t>
            </a:r>
            <a:r>
              <a:rPr lang="en" sz="2400">
                <a:solidFill>
                  <a:srgbClr val="44546A"/>
                </a:solidFill>
              </a:rPr>
              <a:t>Manufacturer=CName AND Category=‘Gadgets’</a:t>
            </a:r>
            <a:endParaRPr sz="2400">
              <a:solidFill>
                <a:srgbClr val="44546A"/>
              </a:solidFill>
            </a:endParaRPr>
          </a:p>
          <a:p>
            <a:endParaRPr sz="2400">
              <a:solidFill>
                <a:srgbClr val="ED7D31"/>
              </a:solidFill>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ctrTitle" idx="4294967295"/>
          </p:nvPr>
        </p:nvSpPr>
        <p:spPr>
          <a:xfrm>
            <a:off x="2951767" y="185600"/>
            <a:ext cx="6909600" cy="8732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4000">
                <a:solidFill>
                  <a:srgbClr val="666666"/>
                </a:solidFill>
              </a:rPr>
              <a:t>A Subtlety about Joins</a:t>
            </a:r>
            <a:endParaRPr sz="4000">
              <a:solidFill>
                <a:srgbClr val="666666"/>
              </a:solidFill>
            </a:endParaRPr>
          </a:p>
        </p:txBody>
      </p:sp>
      <p:sp>
        <p:nvSpPr>
          <p:cNvPr id="337" name="Google Shape;337;p51"/>
          <p:cNvSpPr txBox="1"/>
          <p:nvPr/>
        </p:nvSpPr>
        <p:spPr>
          <a:xfrm>
            <a:off x="2951767" y="989733"/>
            <a:ext cx="1954400" cy="7524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a:solidFill>
                  <a:srgbClr val="ED7D31"/>
                </a:solidFill>
                <a:latin typeface="Calibri"/>
                <a:ea typeface="Calibri"/>
                <a:cs typeface="Calibri"/>
                <a:sym typeface="Calibri"/>
              </a:rPr>
              <a:t>Product</a:t>
            </a:r>
            <a:endParaRPr sz="2400" b="1">
              <a:solidFill>
                <a:srgbClr val="ED7D31"/>
              </a:solidFill>
              <a:latin typeface="Calibri"/>
              <a:ea typeface="Calibri"/>
              <a:cs typeface="Calibri"/>
              <a:sym typeface="Calibri"/>
            </a:endParaRPr>
          </a:p>
        </p:txBody>
      </p:sp>
      <p:graphicFrame>
        <p:nvGraphicFramePr>
          <p:cNvPr id="338" name="Google Shape;338;p51"/>
          <p:cNvGraphicFramePr/>
          <p:nvPr/>
        </p:nvGraphicFramePr>
        <p:xfrm>
          <a:off x="2951767" y="1538934"/>
          <a:ext cx="4907332" cy="2550769"/>
        </p:xfrm>
        <a:graphic>
          <a:graphicData uri="http://schemas.openxmlformats.org/drawingml/2006/table">
            <a:tbl>
              <a:tblPr>
                <a:noFill/>
              </a:tblPr>
              <a:tblGrid>
                <a:gridCol w="1226833">
                  <a:extLst>
                    <a:ext uri="{9D8B030D-6E8A-4147-A177-3AD203B41FA5}">
                      <a16:colId xmlns:a16="http://schemas.microsoft.com/office/drawing/2014/main" val="20000"/>
                    </a:ext>
                  </a:extLst>
                </a:gridCol>
                <a:gridCol w="1226833">
                  <a:extLst>
                    <a:ext uri="{9D8B030D-6E8A-4147-A177-3AD203B41FA5}">
                      <a16:colId xmlns:a16="http://schemas.microsoft.com/office/drawing/2014/main" val="20001"/>
                    </a:ext>
                  </a:extLst>
                </a:gridCol>
                <a:gridCol w="1226833">
                  <a:extLst>
                    <a:ext uri="{9D8B030D-6E8A-4147-A177-3AD203B41FA5}">
                      <a16:colId xmlns:a16="http://schemas.microsoft.com/office/drawing/2014/main" val="20002"/>
                    </a:ext>
                  </a:extLst>
                </a:gridCol>
                <a:gridCol w="1226833">
                  <a:extLst>
                    <a:ext uri="{9D8B030D-6E8A-4147-A177-3AD203B41FA5}">
                      <a16:colId xmlns:a16="http://schemas.microsoft.com/office/drawing/2014/main" val="20003"/>
                    </a:ext>
                  </a:extLst>
                </a:gridCol>
              </a:tblGrid>
              <a:tr h="567467">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PName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Price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Category</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Manuf</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503233">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45876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Powergizmo</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Gadgets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550200">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SingleTouch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$149</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Photography</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r h="471100">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MultiTouch</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$203</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Household</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Hitachi</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bl>
          </a:graphicData>
        </a:graphic>
      </p:graphicFrame>
      <p:graphicFrame>
        <p:nvGraphicFramePr>
          <p:cNvPr id="339" name="Google Shape;339;p51"/>
          <p:cNvGraphicFramePr/>
          <p:nvPr/>
        </p:nvGraphicFramePr>
        <p:xfrm>
          <a:off x="8860467" y="1742134"/>
          <a:ext cx="3183399" cy="2005869"/>
        </p:xfrm>
        <a:graphic>
          <a:graphicData uri="http://schemas.openxmlformats.org/drawingml/2006/table">
            <a:tbl>
              <a:tblPr>
                <a:noFill/>
              </a:tblPr>
              <a:tblGrid>
                <a:gridCol w="1061133">
                  <a:extLst>
                    <a:ext uri="{9D8B030D-6E8A-4147-A177-3AD203B41FA5}">
                      <a16:colId xmlns:a16="http://schemas.microsoft.com/office/drawing/2014/main" val="20000"/>
                    </a:ext>
                  </a:extLst>
                </a:gridCol>
                <a:gridCol w="1061133">
                  <a:extLst>
                    <a:ext uri="{9D8B030D-6E8A-4147-A177-3AD203B41FA5}">
                      <a16:colId xmlns:a16="http://schemas.microsoft.com/office/drawing/2014/main" val="20001"/>
                    </a:ext>
                  </a:extLst>
                </a:gridCol>
                <a:gridCol w="1061133">
                  <a:extLst>
                    <a:ext uri="{9D8B030D-6E8A-4147-A177-3AD203B41FA5}">
                      <a16:colId xmlns:a16="http://schemas.microsoft.com/office/drawing/2014/main" val="20002"/>
                    </a:ext>
                  </a:extLst>
                </a:gridCol>
              </a:tblGrid>
              <a:tr h="539400">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Cname</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Stock</a:t>
                      </a:r>
                      <a:endParaRPr sz="1300" b="1">
                        <a:solidFill>
                          <a:srgbClr val="ED7D31"/>
                        </a:solidFill>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solidFill>
                            <a:srgbClr val="ED7D31"/>
                          </a:solidFill>
                          <a:latin typeface="Times New Roman"/>
                          <a:ea typeface="Times New Roman"/>
                          <a:cs typeface="Times New Roman"/>
                          <a:sym typeface="Times New Roman"/>
                        </a:rPr>
                        <a:t>Country</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468300">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GWorks</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25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USA</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458769">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Canon</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65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Japan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539400">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Hitachi</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15</a:t>
                      </a:r>
                      <a:endParaRPr sz="1300" b="1">
                        <a:latin typeface="Times New Roman"/>
                        <a:ea typeface="Times New Roman"/>
                        <a:cs typeface="Times New Roman"/>
                        <a:sym typeface="Times New Roman"/>
                      </a:endParaRPr>
                    </a:p>
                  </a:txBody>
                  <a:tcPr marL="121900" marR="121900" marT="121900" marB="121900"/>
                </a:tc>
                <a:tc>
                  <a:txBody>
                    <a:bodyPr/>
                    <a:lstStyle/>
                    <a:p>
                      <a:pPr marL="0" lvl="0" indent="0" algn="ctr" rtl="0">
                        <a:lnSpc>
                          <a:spcPct val="115000"/>
                        </a:lnSpc>
                        <a:spcBef>
                          <a:spcPts val="400"/>
                        </a:spcBef>
                        <a:spcAft>
                          <a:spcPts val="0"/>
                        </a:spcAft>
                        <a:buNone/>
                      </a:pPr>
                      <a:r>
                        <a:rPr lang="en" sz="1300" b="1">
                          <a:latin typeface="Times New Roman"/>
                          <a:ea typeface="Times New Roman"/>
                          <a:cs typeface="Times New Roman"/>
                          <a:sym typeface="Times New Roman"/>
                        </a:rPr>
                        <a:t>Japan</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sp>
        <p:nvSpPr>
          <p:cNvPr id="340" name="Google Shape;340;p51"/>
          <p:cNvSpPr txBox="1"/>
          <p:nvPr/>
        </p:nvSpPr>
        <p:spPr>
          <a:xfrm>
            <a:off x="8468433" y="989733"/>
            <a:ext cx="2153600" cy="5872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a:solidFill>
                  <a:srgbClr val="ED7D31"/>
                </a:solidFill>
                <a:latin typeface="Calibri"/>
                <a:ea typeface="Calibri"/>
                <a:cs typeface="Calibri"/>
                <a:sym typeface="Calibri"/>
              </a:rPr>
              <a:t>Company</a:t>
            </a:r>
            <a:endParaRPr sz="2400" b="1">
              <a:solidFill>
                <a:srgbClr val="ED7D31"/>
              </a:solidFill>
              <a:latin typeface="Calibri"/>
              <a:ea typeface="Calibri"/>
              <a:cs typeface="Calibri"/>
              <a:sym typeface="Calibri"/>
            </a:endParaRPr>
          </a:p>
        </p:txBody>
      </p:sp>
      <p:pic>
        <p:nvPicPr>
          <p:cNvPr id="341" name="Google Shape;341;p51"/>
          <p:cNvPicPr preferRelativeResize="0"/>
          <p:nvPr/>
        </p:nvPicPr>
        <p:blipFill>
          <a:blip r:embed="rId4">
            <a:alphaModFix/>
          </a:blip>
          <a:stretch>
            <a:fillRect/>
          </a:stretch>
        </p:blipFill>
        <p:spPr>
          <a:xfrm>
            <a:off x="7859101" y="2396601"/>
            <a:ext cx="1001367" cy="596900"/>
          </a:xfrm>
          <a:prstGeom prst="rect">
            <a:avLst/>
          </a:prstGeom>
          <a:noFill/>
          <a:ln>
            <a:noFill/>
          </a:ln>
        </p:spPr>
      </p:pic>
      <p:pic>
        <p:nvPicPr>
          <p:cNvPr id="342" name="Google Shape;342;p51"/>
          <p:cNvPicPr preferRelativeResize="0"/>
          <p:nvPr/>
        </p:nvPicPr>
        <p:blipFill>
          <a:blip r:embed="rId5">
            <a:alphaModFix/>
          </a:blip>
          <a:stretch>
            <a:fillRect/>
          </a:stretch>
        </p:blipFill>
        <p:spPr>
          <a:xfrm>
            <a:off x="7859101" y="3197434"/>
            <a:ext cx="1001367" cy="394633"/>
          </a:xfrm>
          <a:prstGeom prst="rect">
            <a:avLst/>
          </a:prstGeom>
          <a:noFill/>
          <a:ln>
            <a:noFill/>
          </a:ln>
        </p:spPr>
      </p:pic>
      <p:pic>
        <p:nvPicPr>
          <p:cNvPr id="343" name="Google Shape;343;p51"/>
          <p:cNvPicPr preferRelativeResize="0"/>
          <p:nvPr/>
        </p:nvPicPr>
        <p:blipFill>
          <a:blip r:embed="rId6">
            <a:alphaModFix/>
          </a:blip>
          <a:stretch>
            <a:fillRect/>
          </a:stretch>
        </p:blipFill>
        <p:spPr>
          <a:xfrm>
            <a:off x="7859101" y="3772667"/>
            <a:ext cx="1001367" cy="394800"/>
          </a:xfrm>
          <a:prstGeom prst="rect">
            <a:avLst/>
          </a:prstGeom>
          <a:noFill/>
          <a:ln>
            <a:noFill/>
          </a:ln>
        </p:spPr>
      </p:pic>
      <p:sp>
        <p:nvSpPr>
          <p:cNvPr id="344" name="Google Shape;344;p51"/>
          <p:cNvSpPr/>
          <p:nvPr/>
        </p:nvSpPr>
        <p:spPr>
          <a:xfrm>
            <a:off x="10208017" y="3971633"/>
            <a:ext cx="287600" cy="394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345" name="Google Shape;345;p51"/>
          <p:cNvGraphicFramePr/>
          <p:nvPr/>
        </p:nvGraphicFramePr>
        <p:xfrm>
          <a:off x="9195867" y="4438534"/>
          <a:ext cx="2153600" cy="1414169"/>
        </p:xfrm>
        <a:graphic>
          <a:graphicData uri="http://schemas.openxmlformats.org/drawingml/2006/table">
            <a:tbl>
              <a:tblPr>
                <a:noFill/>
              </a:tblPr>
              <a:tblGrid>
                <a:gridCol w="2153600">
                  <a:extLst>
                    <a:ext uri="{9D8B030D-6E8A-4147-A177-3AD203B41FA5}">
                      <a16:colId xmlns:a16="http://schemas.microsoft.com/office/drawing/2014/main" val="20000"/>
                    </a:ext>
                  </a:extLst>
                </a:gridCol>
              </a:tblGrid>
              <a:tr h="477700">
                <a:tc>
                  <a:txBody>
                    <a:bodyPr/>
                    <a:lstStyle/>
                    <a:p>
                      <a:pPr marL="0" lvl="0" indent="0" algn="ctr" rtl="0">
                        <a:lnSpc>
                          <a:spcPct val="115000"/>
                        </a:lnSpc>
                        <a:spcBef>
                          <a:spcPts val="600"/>
                        </a:spcBef>
                        <a:spcAft>
                          <a:spcPts val="0"/>
                        </a:spcAft>
                        <a:buNone/>
                      </a:pPr>
                      <a:r>
                        <a:rPr lang="en" sz="1300" b="1">
                          <a:solidFill>
                            <a:srgbClr val="ED7D31"/>
                          </a:solidFill>
                          <a:latin typeface="Times New Roman"/>
                          <a:ea typeface="Times New Roman"/>
                          <a:cs typeface="Times New Roman"/>
                          <a:sym typeface="Times New Roman"/>
                        </a:rPr>
                        <a:t>Country</a:t>
                      </a:r>
                      <a:endParaRPr sz="1300" b="1">
                        <a:solidFill>
                          <a:srgbClr val="ED7D3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458769">
                <a:tc>
                  <a:txBody>
                    <a:bodyPr/>
                    <a:lstStyle/>
                    <a:p>
                      <a:pPr marL="0" lvl="0" indent="0" algn="ctr" rtl="0">
                        <a:lnSpc>
                          <a:spcPct val="115000"/>
                        </a:lnSpc>
                        <a:spcBef>
                          <a:spcPts val="600"/>
                        </a:spcBef>
                        <a:spcAft>
                          <a:spcPts val="0"/>
                        </a:spcAft>
                        <a:buNone/>
                      </a:pPr>
                      <a:r>
                        <a:rPr lang="en" sz="1300" b="1">
                          <a:latin typeface="Times New Roman"/>
                          <a:ea typeface="Times New Roman"/>
                          <a:cs typeface="Times New Roman"/>
                          <a:sym typeface="Times New Roman"/>
                        </a:rPr>
                        <a:t>?</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477700">
                <a:tc>
                  <a:txBody>
                    <a:bodyPr/>
                    <a:lstStyle/>
                    <a:p>
                      <a:pPr marL="0" lvl="0" indent="0" algn="ctr" rtl="0">
                        <a:lnSpc>
                          <a:spcPct val="115000"/>
                        </a:lnSpc>
                        <a:spcBef>
                          <a:spcPts val="600"/>
                        </a:spcBef>
                        <a:spcAft>
                          <a:spcPts val="0"/>
                        </a:spcAft>
                        <a:buNone/>
                      </a:pPr>
                      <a:r>
                        <a:rPr lang="en" sz="1300" b="1">
                          <a:latin typeface="Times New Roman"/>
                          <a:ea typeface="Times New Roman"/>
                          <a:cs typeface="Times New Roman"/>
                          <a:sym typeface="Times New Roman"/>
                        </a:rPr>
                        <a:t>?</a:t>
                      </a:r>
                      <a:endParaRPr sz="1300" b="1">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bl>
          </a:graphicData>
        </a:graphic>
      </p:graphicFrame>
      <p:sp>
        <p:nvSpPr>
          <p:cNvPr id="346" name="Google Shape;346;p51"/>
          <p:cNvSpPr txBox="1"/>
          <p:nvPr/>
        </p:nvSpPr>
        <p:spPr>
          <a:xfrm>
            <a:off x="2980017" y="4530333"/>
            <a:ext cx="5611600" cy="1390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ED7D31"/>
              </a:solidFill>
            </a:endParaRPr>
          </a:p>
          <a:p>
            <a:pPr>
              <a:buClr>
                <a:schemeClr val="dk1"/>
              </a:buClr>
              <a:buSzPts val="1100"/>
            </a:pPr>
            <a:r>
              <a:rPr lang="en" sz="2400">
                <a:solidFill>
                  <a:srgbClr val="ED7D31"/>
                </a:solidFill>
              </a:rPr>
              <a:t>SELECT</a:t>
            </a:r>
            <a:r>
              <a:rPr lang="en" sz="2400">
                <a:solidFill>
                  <a:schemeClr val="dk1"/>
                </a:solidFill>
              </a:rPr>
              <a:t> Country</a:t>
            </a:r>
            <a:endParaRPr sz="2400">
              <a:solidFill>
                <a:schemeClr val="dk1"/>
              </a:solidFill>
            </a:endParaRPr>
          </a:p>
          <a:p>
            <a:pPr>
              <a:buClr>
                <a:schemeClr val="dk1"/>
              </a:buClr>
              <a:buSzPts val="1100"/>
            </a:pPr>
            <a:r>
              <a:rPr lang="en" sz="2400">
                <a:solidFill>
                  <a:srgbClr val="ED7D31"/>
                </a:solidFill>
              </a:rPr>
              <a:t>FROM</a:t>
            </a:r>
            <a:r>
              <a:rPr lang="en" sz="2400">
                <a:solidFill>
                  <a:schemeClr val="dk1"/>
                </a:solidFill>
              </a:rPr>
              <a:t>   Product, Company</a:t>
            </a:r>
            <a:endParaRPr sz="2400">
              <a:solidFill>
                <a:schemeClr val="dk1"/>
              </a:solidFill>
            </a:endParaRPr>
          </a:p>
          <a:p>
            <a:pPr>
              <a:buClr>
                <a:schemeClr val="dk1"/>
              </a:buClr>
              <a:buSzPts val="1100"/>
            </a:pPr>
            <a:r>
              <a:rPr lang="en" sz="2400">
                <a:solidFill>
                  <a:srgbClr val="ED7D31"/>
                </a:solidFill>
              </a:rPr>
              <a:t>WHERE  </a:t>
            </a:r>
            <a:r>
              <a:rPr lang="en" sz="2400">
                <a:solidFill>
                  <a:srgbClr val="44546A"/>
                </a:solidFill>
              </a:rPr>
              <a:t>Manufacturer=Cname</a:t>
            </a:r>
            <a:endParaRPr sz="2400">
              <a:solidFill>
                <a:srgbClr val="44546A"/>
              </a:solidFill>
            </a:endParaRPr>
          </a:p>
          <a:p>
            <a:pPr>
              <a:buClr>
                <a:schemeClr val="dk1"/>
              </a:buClr>
              <a:buSzPts val="1100"/>
            </a:pPr>
            <a:r>
              <a:rPr lang="en" sz="2400">
                <a:solidFill>
                  <a:srgbClr val="44546A"/>
                </a:solidFill>
              </a:rPr>
              <a:t>   AND Category=‘Gadgets’</a:t>
            </a:r>
            <a:endParaRPr sz="2400">
              <a:solidFill>
                <a:srgbClr val="44546A"/>
              </a:solidFill>
            </a:endParaRPr>
          </a:p>
          <a:p>
            <a:endParaRPr sz="2400">
              <a:solidFill>
                <a:srgbClr val="ED7D31"/>
              </a:solidFill>
            </a:endParaRPr>
          </a:p>
        </p:txBody>
      </p:sp>
      <p:sp>
        <p:nvSpPr>
          <p:cNvPr id="347" name="Google Shape;347;p51"/>
          <p:cNvSpPr txBox="1"/>
          <p:nvPr/>
        </p:nvSpPr>
        <p:spPr>
          <a:xfrm>
            <a:off x="2980000" y="6151333"/>
            <a:ext cx="5611600" cy="394800"/>
          </a:xfrm>
          <a:prstGeom prst="rect">
            <a:avLst/>
          </a:prstGeom>
          <a:noFill/>
          <a:ln>
            <a:noFill/>
          </a:ln>
        </p:spPr>
        <p:txBody>
          <a:bodyPr spcFirstLastPara="1" wrap="square" lIns="121900" tIns="121900" rIns="121900" bIns="121900" anchor="t" anchorCtr="0">
            <a:noAutofit/>
          </a:bodyPr>
          <a:lstStyle/>
          <a:p>
            <a:r>
              <a:rPr lang="en" sz="2400"/>
              <a:t>What is the Problem? What is the Solution? </a:t>
            </a:r>
            <a:endParaRPr sz="2400"/>
          </a:p>
          <a:p>
            <a:endParaRPr sz="2400"/>
          </a:p>
        </p:txBody>
      </p:sp>
      <p:pic>
        <p:nvPicPr>
          <p:cNvPr id="348" name="Google Shape;348;p51"/>
          <p:cNvPicPr preferRelativeResize="0"/>
          <p:nvPr/>
        </p:nvPicPr>
        <p:blipFill>
          <a:blip r:embed="rId7">
            <a:alphaModFix/>
          </a:blip>
          <a:stretch>
            <a:fillRect/>
          </a:stretch>
        </p:blipFill>
        <p:spPr>
          <a:xfrm>
            <a:off x="3" y="5586533"/>
            <a:ext cx="2260387" cy="1271467"/>
          </a:xfrm>
          <a:prstGeom prst="rect">
            <a:avLst/>
          </a:prstGeom>
          <a:noFill/>
          <a:ln>
            <a:noFill/>
          </a:ln>
        </p:spPr>
      </p:pic>
      <p:sp>
        <p:nvSpPr>
          <p:cNvPr id="349" name="Google Shape;349;p51"/>
          <p:cNvSpPr txBox="1"/>
          <p:nvPr/>
        </p:nvSpPr>
        <p:spPr>
          <a:xfrm>
            <a:off x="9279400" y="4987767"/>
            <a:ext cx="1858000" cy="533200"/>
          </a:xfrm>
          <a:prstGeom prst="rect">
            <a:avLst/>
          </a:prstGeom>
          <a:noFill/>
          <a:ln>
            <a:noFill/>
          </a:ln>
        </p:spPr>
        <p:txBody>
          <a:bodyPr spcFirstLastPara="1" wrap="square" lIns="121900" tIns="121900" rIns="121900" bIns="121900" anchor="t" anchorCtr="0">
            <a:noAutofit/>
          </a:bodyPr>
          <a:lstStyle/>
          <a:p>
            <a:pPr algn="ctr">
              <a:lnSpc>
                <a:spcPct val="115000"/>
              </a:lnSpc>
              <a:spcBef>
                <a:spcPts val="533"/>
              </a:spcBef>
            </a:pPr>
            <a:r>
              <a:rPr lang="en" sz="1333" b="1">
                <a:solidFill>
                  <a:schemeClr val="dk1"/>
                </a:solidFill>
                <a:latin typeface="Times New Roman"/>
                <a:ea typeface="Times New Roman"/>
                <a:cs typeface="Times New Roman"/>
                <a:sym typeface="Times New Roman"/>
              </a:rPr>
              <a:t>USA</a:t>
            </a:r>
            <a:endParaRPr sz="2400"/>
          </a:p>
        </p:txBody>
      </p:sp>
      <p:sp>
        <p:nvSpPr>
          <p:cNvPr id="350" name="Google Shape;350;p51"/>
          <p:cNvSpPr txBox="1"/>
          <p:nvPr/>
        </p:nvSpPr>
        <p:spPr>
          <a:xfrm>
            <a:off x="9311267" y="5586533"/>
            <a:ext cx="1858000" cy="533200"/>
          </a:xfrm>
          <a:prstGeom prst="rect">
            <a:avLst/>
          </a:prstGeom>
          <a:noFill/>
          <a:ln>
            <a:noFill/>
          </a:ln>
        </p:spPr>
        <p:txBody>
          <a:bodyPr spcFirstLastPara="1" wrap="square" lIns="121900" tIns="121900" rIns="121900" bIns="121900" anchor="t" anchorCtr="0">
            <a:noAutofit/>
          </a:bodyPr>
          <a:lstStyle/>
          <a:p>
            <a:pPr algn="ctr">
              <a:lnSpc>
                <a:spcPct val="115000"/>
              </a:lnSpc>
              <a:spcBef>
                <a:spcPts val="533"/>
              </a:spcBef>
            </a:pPr>
            <a:r>
              <a:rPr lang="en" sz="1333" b="1">
                <a:solidFill>
                  <a:schemeClr val="dk1"/>
                </a:solidFill>
                <a:latin typeface="Times New Roman"/>
                <a:ea typeface="Times New Roman"/>
                <a:cs typeface="Times New Roman"/>
                <a:sym typeface="Times New Roman"/>
              </a:rPr>
              <a:t>USA</a:t>
            </a:r>
            <a:endParaRPr sz="2400"/>
          </a:p>
        </p:txBody>
      </p:sp>
      <p:sp>
        <p:nvSpPr>
          <p:cNvPr id="351" name="Google Shape;351;p51"/>
          <p:cNvSpPr txBox="1"/>
          <p:nvPr/>
        </p:nvSpPr>
        <p:spPr>
          <a:xfrm>
            <a:off x="9412867" y="6196133"/>
            <a:ext cx="1858000" cy="533200"/>
          </a:xfrm>
          <a:prstGeom prst="rect">
            <a:avLst/>
          </a:prstGeom>
          <a:noFill/>
          <a:ln>
            <a:noFill/>
          </a:ln>
        </p:spPr>
        <p:txBody>
          <a:bodyPr spcFirstLastPara="1" wrap="square" lIns="121900" tIns="121900" rIns="121900" bIns="121900" anchor="t" anchorCtr="0">
            <a:noAutofit/>
          </a:bodyPr>
          <a:lstStyle/>
          <a:p>
            <a:pPr algn="ctr">
              <a:lnSpc>
                <a:spcPct val="115000"/>
              </a:lnSpc>
              <a:spcBef>
                <a:spcPts val="533"/>
              </a:spcBef>
            </a:pPr>
            <a:r>
              <a:rPr lang="en" sz="1333" b="1">
                <a:solidFill>
                  <a:schemeClr val="dk1"/>
                </a:solidFill>
                <a:latin typeface="Times New Roman"/>
                <a:ea typeface="Times New Roman"/>
                <a:cs typeface="Times New Roman"/>
                <a:sym typeface="Times New Roman"/>
              </a:rPr>
              <a:t>Ans? DISTINCT</a:t>
            </a:r>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9"/>
                                        </p:tgtEl>
                                        <p:attrNameLst>
                                          <p:attrName>style.visibility</p:attrName>
                                        </p:attrNameLst>
                                      </p:cBhvr>
                                      <p:to>
                                        <p:strVal val="visible"/>
                                      </p:to>
                                    </p:set>
                                    <p:animEffect transition="in" filter="fade">
                                      <p:cBhvr>
                                        <p:cTn id="12" dur="1000"/>
                                        <p:tgtEl>
                                          <p:spTgt spid="349"/>
                                        </p:tgtEl>
                                      </p:cBhvr>
                                    </p:animEffect>
                                  </p:childTnLst>
                                </p:cTn>
                              </p:par>
                              <p:par>
                                <p:cTn id="13" presetID="10" presetClass="entr" presetSubtype="0" fill="hold" nodeType="with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fade">
                                      <p:cBhvr>
                                        <p:cTn id="15" dur="1000"/>
                                        <p:tgtEl>
                                          <p:spTgt spid="3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1"/>
                                        </p:tgtEl>
                                        <p:attrNameLst>
                                          <p:attrName>style.visibility</p:attrName>
                                        </p:attrNameLst>
                                      </p:cBhvr>
                                      <p:to>
                                        <p:strVal val="visible"/>
                                      </p:to>
                                    </p:set>
                                    <p:animEffect transition="in" filter="fade">
                                      <p:cBhvr>
                                        <p:cTn id="20"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415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AB0-F74B-4E2D-B2C8-76D2A14A09CC}"/>
              </a:ext>
            </a:extLst>
          </p:cNvPr>
          <p:cNvSpPr>
            <a:spLocks noGrp="1"/>
          </p:cNvSpPr>
          <p:nvPr>
            <p:ph type="ctrTitle"/>
          </p:nvPr>
        </p:nvSpPr>
        <p:spPr/>
        <p:txBody>
          <a:bodyPr/>
          <a:lstStyle/>
          <a:p>
            <a:r>
              <a:rPr lang="en-US" dirty="0"/>
              <a:t>JOIN TYPES and NULL OPERATION</a:t>
            </a:r>
          </a:p>
        </p:txBody>
      </p:sp>
      <p:sp>
        <p:nvSpPr>
          <p:cNvPr id="3" name="Subtitle 2">
            <a:extLst>
              <a:ext uri="{FF2B5EF4-FFF2-40B4-BE49-F238E27FC236}">
                <a16:creationId xmlns:a16="http://schemas.microsoft.com/office/drawing/2014/main" id="{7D2AD731-2F78-423A-A25A-1E65D2106135}"/>
              </a:ext>
            </a:extLst>
          </p:cNvPr>
          <p:cNvSpPr>
            <a:spLocks noGrp="1"/>
          </p:cNvSpPr>
          <p:nvPr>
            <p:ph type="subTitle" idx="1"/>
          </p:nvPr>
        </p:nvSpPr>
        <p:spPr/>
        <p:txBody>
          <a:bodyPr/>
          <a:lstStyle/>
          <a:p>
            <a:r>
              <a:rPr lang="en-US" dirty="0"/>
              <a:t>Inner, Full, Left and Right Outer Join</a:t>
            </a:r>
          </a:p>
        </p:txBody>
      </p:sp>
    </p:spTree>
    <p:extLst>
      <p:ext uri="{BB962C8B-B14F-4D97-AF65-F5344CB8AC3E}">
        <p14:creationId xmlns:p14="http://schemas.microsoft.com/office/powerpoint/2010/main" val="1190065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6"/>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NULLS in SQL</a:t>
            </a:r>
            <a:endParaRPr sz="3733" b="1">
              <a:solidFill>
                <a:srgbClr val="666666"/>
              </a:solidFill>
              <a:latin typeface="Montserrat"/>
              <a:ea typeface="Montserrat"/>
              <a:cs typeface="Montserrat"/>
              <a:sym typeface="Montserrat"/>
            </a:endParaRPr>
          </a:p>
        </p:txBody>
      </p:sp>
      <p:sp>
        <p:nvSpPr>
          <p:cNvPr id="483" name="Google Shape;483;p66"/>
          <p:cNvSpPr txBox="1"/>
          <p:nvPr/>
        </p:nvSpPr>
        <p:spPr>
          <a:xfrm>
            <a:off x="3108960" y="1965960"/>
            <a:ext cx="8778400" cy="4003200"/>
          </a:xfrm>
          <a:prstGeom prst="rect">
            <a:avLst/>
          </a:prstGeom>
          <a:noFill/>
          <a:ln>
            <a:noFill/>
          </a:ln>
        </p:spPr>
        <p:txBody>
          <a:bodyPr spcFirstLastPara="1" wrap="square" lIns="121900" tIns="60933" rIns="121900" bIns="60933" anchor="t" anchorCtr="0">
            <a:noAutofit/>
          </a:bodyPr>
          <a:lstStyle/>
          <a:p>
            <a:pPr marL="309026" indent="-309026">
              <a:buClr>
                <a:srgbClr val="000000"/>
              </a:buClr>
              <a:buSzPts val="1600"/>
              <a:buFont typeface="Arial"/>
              <a:buChar char="•"/>
            </a:pPr>
            <a:r>
              <a:rPr lang="en" sz="2133">
                <a:solidFill>
                  <a:srgbClr val="000000"/>
                </a:solidFill>
                <a:latin typeface="Arial"/>
                <a:ea typeface="Arial"/>
                <a:cs typeface="Arial"/>
                <a:sym typeface="Arial"/>
              </a:rPr>
              <a:t>Whenever we don’t have a value, we can put a NULL</a:t>
            </a:r>
            <a:endParaRPr sz="2400"/>
          </a:p>
          <a:p>
            <a:pPr marL="309026" indent="-173562">
              <a:buClr>
                <a:srgbClr val="000000"/>
              </a:buClr>
              <a:buSzPts val="1600"/>
            </a:pPr>
            <a:endParaRPr sz="2133">
              <a:solidFill>
                <a:srgbClr val="000000"/>
              </a:solidFill>
              <a:latin typeface="Arial"/>
              <a:ea typeface="Arial"/>
              <a:cs typeface="Arial"/>
              <a:sym typeface="Arial"/>
            </a:endParaRPr>
          </a:p>
          <a:p>
            <a:pPr marL="309026" indent="-309026">
              <a:buClr>
                <a:srgbClr val="000000"/>
              </a:buClr>
              <a:buSzPts val="1600"/>
              <a:buFont typeface="Arial"/>
              <a:buChar char="•"/>
            </a:pPr>
            <a:r>
              <a:rPr lang="en" sz="2133">
                <a:solidFill>
                  <a:srgbClr val="000000"/>
                </a:solidFill>
                <a:latin typeface="Arial"/>
                <a:ea typeface="Arial"/>
                <a:cs typeface="Arial"/>
                <a:sym typeface="Arial"/>
              </a:rPr>
              <a:t>Can mean many things:</a:t>
            </a:r>
            <a:endParaRPr sz="2400"/>
          </a:p>
          <a:p>
            <a:pPr marL="615934" lvl="1" indent="-306908">
              <a:buClr>
                <a:srgbClr val="000000"/>
              </a:buClr>
              <a:buSzPts val="1400"/>
              <a:buFont typeface="Arial"/>
              <a:buChar char="•"/>
            </a:pPr>
            <a:r>
              <a:rPr lang="en" sz="1867">
                <a:solidFill>
                  <a:srgbClr val="000000"/>
                </a:solidFill>
                <a:latin typeface="Arial"/>
                <a:ea typeface="Arial"/>
                <a:cs typeface="Arial"/>
                <a:sym typeface="Arial"/>
              </a:rPr>
              <a:t>Value does not exist</a:t>
            </a:r>
            <a:endParaRPr sz="2400"/>
          </a:p>
          <a:p>
            <a:pPr marL="615934" lvl="1" indent="-306908">
              <a:buClr>
                <a:srgbClr val="000000"/>
              </a:buClr>
              <a:buSzPts val="1400"/>
              <a:buFont typeface="Arial"/>
              <a:buChar char="•"/>
            </a:pPr>
            <a:r>
              <a:rPr lang="en" sz="1867">
                <a:solidFill>
                  <a:srgbClr val="000000"/>
                </a:solidFill>
                <a:latin typeface="Arial"/>
                <a:ea typeface="Arial"/>
                <a:cs typeface="Arial"/>
                <a:sym typeface="Arial"/>
              </a:rPr>
              <a:t>Value exists but is unknown</a:t>
            </a:r>
            <a:endParaRPr sz="2400"/>
          </a:p>
          <a:p>
            <a:pPr marL="615934" lvl="1" indent="-306908">
              <a:buClr>
                <a:srgbClr val="000000"/>
              </a:buClr>
              <a:buSzPts val="1400"/>
              <a:buFont typeface="Arial"/>
              <a:buChar char="•"/>
            </a:pPr>
            <a:r>
              <a:rPr lang="en" sz="1867">
                <a:solidFill>
                  <a:srgbClr val="000000"/>
                </a:solidFill>
                <a:latin typeface="Arial"/>
                <a:ea typeface="Arial"/>
                <a:cs typeface="Arial"/>
                <a:sym typeface="Arial"/>
              </a:rPr>
              <a:t>Value not applicable</a:t>
            </a:r>
            <a:endParaRPr sz="2400"/>
          </a:p>
          <a:p>
            <a:pPr marL="615934" lvl="1" indent="-306908">
              <a:buClr>
                <a:srgbClr val="000000"/>
              </a:buClr>
              <a:buSzPts val="1400"/>
              <a:buFont typeface="Arial"/>
              <a:buChar char="•"/>
            </a:pPr>
            <a:r>
              <a:rPr lang="en" sz="1867">
                <a:solidFill>
                  <a:srgbClr val="000000"/>
                </a:solidFill>
                <a:latin typeface="Arial"/>
                <a:ea typeface="Arial"/>
                <a:cs typeface="Arial"/>
                <a:sym typeface="Arial"/>
              </a:rPr>
              <a:t>Etc.</a:t>
            </a:r>
            <a:endParaRPr sz="2133">
              <a:solidFill>
                <a:srgbClr val="000000"/>
              </a:solidFill>
              <a:latin typeface="Arial"/>
              <a:ea typeface="Arial"/>
              <a:cs typeface="Arial"/>
              <a:sym typeface="Arial"/>
            </a:endParaRPr>
          </a:p>
          <a:p>
            <a:pPr marL="309026" indent="-173562">
              <a:buClr>
                <a:srgbClr val="000000"/>
              </a:buClr>
              <a:buSzPts val="1600"/>
            </a:pPr>
            <a:endParaRPr sz="2133">
              <a:solidFill>
                <a:srgbClr val="000000"/>
              </a:solidFill>
              <a:latin typeface="Arial"/>
              <a:ea typeface="Arial"/>
              <a:cs typeface="Arial"/>
              <a:sym typeface="Arial"/>
            </a:endParaRPr>
          </a:p>
          <a:p>
            <a:pPr marL="309026" indent="-309026">
              <a:buClr>
                <a:srgbClr val="000000"/>
              </a:buClr>
              <a:buSzPts val="1600"/>
              <a:buFont typeface="Arial"/>
              <a:buChar char="•"/>
            </a:pPr>
            <a:r>
              <a:rPr lang="en" sz="2133">
                <a:solidFill>
                  <a:srgbClr val="000000"/>
                </a:solidFill>
                <a:latin typeface="Arial"/>
                <a:ea typeface="Arial"/>
                <a:cs typeface="Arial"/>
                <a:sym typeface="Arial"/>
              </a:rPr>
              <a:t>The schema specifies for each attribute if can be null (</a:t>
            </a:r>
            <a:r>
              <a:rPr lang="en" sz="2133" i="1">
                <a:solidFill>
                  <a:srgbClr val="000000"/>
                </a:solidFill>
                <a:latin typeface="Arial"/>
                <a:ea typeface="Arial"/>
                <a:cs typeface="Arial"/>
                <a:sym typeface="Arial"/>
              </a:rPr>
              <a:t>nullable </a:t>
            </a:r>
            <a:r>
              <a:rPr lang="en" sz="2133">
                <a:solidFill>
                  <a:srgbClr val="000000"/>
                </a:solidFill>
                <a:latin typeface="Arial"/>
                <a:ea typeface="Arial"/>
                <a:cs typeface="Arial"/>
                <a:sym typeface="Arial"/>
              </a:rPr>
              <a:t>attribute) or not</a:t>
            </a:r>
            <a:endParaRPr sz="2400"/>
          </a:p>
          <a:p>
            <a:pPr marL="309026" indent="-173562">
              <a:buClr>
                <a:srgbClr val="000000"/>
              </a:buClr>
              <a:buSzPts val="1600"/>
            </a:pPr>
            <a:endParaRPr sz="2133">
              <a:solidFill>
                <a:srgbClr val="000000"/>
              </a:solidFill>
              <a:latin typeface="Arial"/>
              <a:ea typeface="Arial"/>
              <a:cs typeface="Arial"/>
              <a:sym typeface="Arial"/>
            </a:endParaRPr>
          </a:p>
          <a:p>
            <a:pPr marL="309026" indent="-309026">
              <a:buClr>
                <a:srgbClr val="000000"/>
              </a:buClr>
              <a:buSzPts val="1600"/>
              <a:buFont typeface="Arial"/>
              <a:buChar char="•"/>
            </a:pPr>
            <a:r>
              <a:rPr lang="en" sz="2133">
                <a:solidFill>
                  <a:srgbClr val="000000"/>
                </a:solidFill>
                <a:latin typeface="Arial"/>
                <a:ea typeface="Arial"/>
                <a:cs typeface="Arial"/>
                <a:sym typeface="Arial"/>
              </a:rPr>
              <a:t>How does SQL cope with tables that have NULLs?</a:t>
            </a:r>
            <a:endParaRPr sz="2133">
              <a:solidFill>
                <a:srgbClr val="000000"/>
              </a:solidFill>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Null Values</a:t>
            </a:r>
            <a:endParaRPr sz="3733" b="1">
              <a:solidFill>
                <a:srgbClr val="666666"/>
              </a:solidFill>
              <a:latin typeface="Montserrat"/>
              <a:ea typeface="Montserrat"/>
              <a:cs typeface="Montserrat"/>
              <a:sym typeface="Montserrat"/>
            </a:endParaRPr>
          </a:p>
        </p:txBody>
      </p:sp>
      <p:sp>
        <p:nvSpPr>
          <p:cNvPr id="489" name="Google Shape;489;p67"/>
          <p:cNvSpPr txBox="1"/>
          <p:nvPr/>
        </p:nvSpPr>
        <p:spPr>
          <a:xfrm>
            <a:off x="3108963" y="1825625"/>
            <a:ext cx="8906800" cy="4351200"/>
          </a:xfrm>
          <a:prstGeom prst="rect">
            <a:avLst/>
          </a:prstGeom>
          <a:noFill/>
          <a:ln>
            <a:noFill/>
          </a:ln>
        </p:spPr>
        <p:txBody>
          <a:bodyPr spcFirstLastPara="1" wrap="square" lIns="121900" tIns="60933" rIns="121900" bIns="60933" anchor="t" anchorCtr="0">
            <a:noAutofit/>
          </a:bodyPr>
          <a:lstStyle/>
          <a:p>
            <a:pPr marL="309026" indent="-309026">
              <a:buClr>
                <a:srgbClr val="000000"/>
              </a:buClr>
              <a:buSzPts val="1600"/>
              <a:buFont typeface="Arial"/>
              <a:buChar char="•"/>
            </a:pPr>
            <a:r>
              <a:rPr lang="en" sz="2133" i="1">
                <a:solidFill>
                  <a:srgbClr val="000000"/>
                </a:solidFill>
                <a:latin typeface="Arial"/>
                <a:ea typeface="Arial"/>
                <a:cs typeface="Arial"/>
                <a:sym typeface="Arial"/>
              </a:rPr>
              <a:t>For numerical operations, </a:t>
            </a:r>
            <a:r>
              <a:rPr lang="en" sz="2133">
                <a:solidFill>
                  <a:srgbClr val="000000"/>
                </a:solidFill>
                <a:latin typeface="Arial"/>
                <a:ea typeface="Arial"/>
                <a:cs typeface="Arial"/>
                <a:sym typeface="Arial"/>
              </a:rPr>
              <a:t>NULL -&gt; NULL:</a:t>
            </a:r>
            <a:endParaRPr sz="2400"/>
          </a:p>
          <a:p>
            <a:pPr marL="615934" lvl="1" indent="-306908">
              <a:buClr>
                <a:srgbClr val="000000"/>
              </a:buClr>
              <a:buSzPts val="1400"/>
              <a:buFont typeface="Arial"/>
              <a:buChar char="•"/>
            </a:pPr>
            <a:r>
              <a:rPr lang="en" sz="1867">
                <a:solidFill>
                  <a:srgbClr val="000000"/>
                </a:solidFill>
                <a:latin typeface="Arial"/>
                <a:ea typeface="Arial"/>
                <a:cs typeface="Arial"/>
                <a:sym typeface="Arial"/>
              </a:rPr>
              <a:t>If x = NULL then 4*(3-x)/7 is still NULL</a:t>
            </a:r>
            <a:endParaRPr sz="2133">
              <a:solidFill>
                <a:srgbClr val="000000"/>
              </a:solidFill>
              <a:latin typeface="Arial"/>
              <a:ea typeface="Arial"/>
              <a:cs typeface="Arial"/>
              <a:sym typeface="Arial"/>
            </a:endParaRPr>
          </a:p>
          <a:p>
            <a:endParaRPr sz="2133">
              <a:solidFill>
                <a:srgbClr val="000000"/>
              </a:solidFill>
              <a:latin typeface="Arial"/>
              <a:ea typeface="Arial"/>
              <a:cs typeface="Arial"/>
              <a:sym typeface="Arial"/>
            </a:endParaRPr>
          </a:p>
          <a:p>
            <a:pPr marL="309026" indent="-309026">
              <a:buClr>
                <a:srgbClr val="000000"/>
              </a:buClr>
              <a:buSzPts val="1600"/>
              <a:buFont typeface="Arial"/>
              <a:buChar char="•"/>
            </a:pPr>
            <a:r>
              <a:rPr lang="en" sz="2133" i="1">
                <a:solidFill>
                  <a:srgbClr val="000000"/>
                </a:solidFill>
                <a:latin typeface="Arial"/>
                <a:ea typeface="Arial"/>
                <a:cs typeface="Arial"/>
                <a:sym typeface="Arial"/>
              </a:rPr>
              <a:t>For boolean operations, </a:t>
            </a:r>
            <a:r>
              <a:rPr lang="en" sz="2133">
                <a:solidFill>
                  <a:srgbClr val="000000"/>
                </a:solidFill>
                <a:latin typeface="Arial"/>
                <a:ea typeface="Arial"/>
                <a:cs typeface="Arial"/>
                <a:sym typeface="Arial"/>
              </a:rPr>
              <a:t>in SQL there are three values:</a:t>
            </a:r>
            <a:endParaRPr sz="2400"/>
          </a:p>
          <a:p>
            <a:pPr marL="0" lvl="1">
              <a:buClr>
                <a:srgbClr val="000000"/>
              </a:buClr>
              <a:buSzPts val="1600"/>
            </a:pPr>
            <a:endParaRPr sz="2133" b="1">
              <a:solidFill>
                <a:srgbClr val="000000"/>
              </a:solidFill>
              <a:latin typeface="Arial"/>
              <a:ea typeface="Arial"/>
              <a:cs typeface="Arial"/>
              <a:sym typeface="Arial"/>
            </a:endParaRPr>
          </a:p>
          <a:p>
            <a:pPr marL="0" lvl="1" indent="529153">
              <a:buClr>
                <a:srgbClr val="000000"/>
              </a:buClr>
              <a:buSzPts val="1600"/>
            </a:pPr>
            <a:r>
              <a:rPr lang="en" sz="2133" b="1">
                <a:solidFill>
                  <a:srgbClr val="000000"/>
                </a:solidFill>
                <a:latin typeface="Arial"/>
                <a:ea typeface="Arial"/>
                <a:cs typeface="Arial"/>
                <a:sym typeface="Arial"/>
              </a:rPr>
              <a:t>FALSE             = 	0</a:t>
            </a:r>
            <a:endParaRPr sz="2400"/>
          </a:p>
          <a:p>
            <a:pPr marL="0" lvl="1" indent="529153">
              <a:buClr>
                <a:srgbClr val="000000"/>
              </a:buClr>
              <a:buSzPts val="1600"/>
            </a:pPr>
            <a:r>
              <a:rPr lang="en" sz="2133" b="1">
                <a:solidFill>
                  <a:srgbClr val="000000"/>
                </a:solidFill>
                <a:latin typeface="Arial"/>
                <a:ea typeface="Arial"/>
                <a:cs typeface="Arial"/>
                <a:sym typeface="Arial"/>
              </a:rPr>
              <a:t>UNKNOWN    = 	0.5</a:t>
            </a:r>
            <a:endParaRPr sz="2400"/>
          </a:p>
          <a:p>
            <a:pPr marL="0" lvl="1" indent="529153">
              <a:buClr>
                <a:srgbClr val="000000"/>
              </a:buClr>
              <a:buSzPts val="1600"/>
            </a:pPr>
            <a:r>
              <a:rPr lang="en" sz="2133" b="1">
                <a:solidFill>
                  <a:srgbClr val="000000"/>
                </a:solidFill>
                <a:latin typeface="Arial"/>
                <a:ea typeface="Arial"/>
                <a:cs typeface="Arial"/>
                <a:sym typeface="Arial"/>
              </a:rPr>
              <a:t>TRUE               = 	1</a:t>
            </a:r>
            <a:endParaRPr sz="2400"/>
          </a:p>
          <a:p>
            <a:pPr marL="0" lvl="1">
              <a:buClr>
                <a:srgbClr val="000000"/>
              </a:buClr>
              <a:buSzPts val="1600"/>
            </a:pPr>
            <a:endParaRPr sz="2133" b="1">
              <a:solidFill>
                <a:srgbClr val="000000"/>
              </a:solidFill>
              <a:latin typeface="Arial"/>
              <a:ea typeface="Arial"/>
              <a:cs typeface="Arial"/>
              <a:sym typeface="Arial"/>
            </a:endParaRPr>
          </a:p>
          <a:p>
            <a:pPr marL="615934" lvl="1" indent="-306908">
              <a:buClr>
                <a:srgbClr val="000000"/>
              </a:buClr>
              <a:buSzPts val="1400"/>
              <a:buFont typeface="Arial"/>
              <a:buChar char="•"/>
            </a:pPr>
            <a:r>
              <a:rPr lang="en" sz="1867">
                <a:solidFill>
                  <a:srgbClr val="000000"/>
                </a:solidFill>
                <a:latin typeface="Arial"/>
                <a:ea typeface="Arial"/>
                <a:cs typeface="Arial"/>
                <a:sym typeface="Arial"/>
              </a:rPr>
              <a:t>If x= NULL then x == “Joe” is UNKNOWN (Is </a:t>
            </a:r>
            <a:r>
              <a:rPr lang="en" sz="2400"/>
              <a:t>x equal to ‘Joe’?)</a:t>
            </a:r>
            <a:endParaRPr sz="2133">
              <a:solidFill>
                <a:srgbClr val="000000"/>
              </a:solidFill>
              <a:latin typeface="Arial"/>
              <a:ea typeface="Arial"/>
              <a:cs typeface="Arial"/>
              <a:sym typeface="Arial"/>
            </a:endParaRPr>
          </a:p>
          <a:p>
            <a:pPr marL="0" lvl="1">
              <a:buClr>
                <a:srgbClr val="000000"/>
              </a:buClr>
              <a:buSzPts val="1600"/>
            </a:pPr>
            <a:endParaRPr sz="2133">
              <a:solidFill>
                <a:srgbClr val="000000"/>
              </a:solidFill>
              <a:latin typeface="Arial"/>
              <a:ea typeface="Arial"/>
              <a:cs typeface="Arial"/>
              <a:sym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5"/>
          <p:cNvSpPr txBox="1">
            <a:spLocks noGrp="1"/>
          </p:cNvSpPr>
          <p:nvPr>
            <p:ph type="subTitle" idx="1"/>
          </p:nvPr>
        </p:nvSpPr>
        <p:spPr>
          <a:xfrm>
            <a:off x="858633" y="134200"/>
            <a:ext cx="9049200" cy="1046400"/>
          </a:xfrm>
          <a:prstGeom prst="rect">
            <a:avLst/>
          </a:prstGeom>
          <a:noFill/>
          <a:ln>
            <a:noFill/>
          </a:ln>
        </p:spPr>
        <p:txBody>
          <a:bodyPr spcFirstLastPara="1" vert="horz" wrap="square" lIns="121900" tIns="121900" rIns="121900" bIns="121900" rtlCol="0" anchor="b" anchorCtr="0">
            <a:noAutofit/>
          </a:bodyPr>
          <a:lstStyle/>
          <a:p>
            <a:pPr marL="0" indent="0" algn="l"/>
            <a:r>
              <a:rPr lang="en" sz="4000" b="1">
                <a:latin typeface="Montserrat"/>
                <a:ea typeface="Montserrat"/>
                <a:cs typeface="Montserrat"/>
                <a:sym typeface="Montserrat"/>
              </a:rPr>
              <a:t>Example Spreadsheet Tables</a:t>
            </a:r>
            <a:endParaRPr sz="4000" b="1">
              <a:latin typeface="Montserrat"/>
              <a:ea typeface="Montserrat"/>
              <a:cs typeface="Montserrat"/>
              <a:sym typeface="Montserrat"/>
            </a:endParaRPr>
          </a:p>
        </p:txBody>
      </p:sp>
      <p:pic>
        <p:nvPicPr>
          <p:cNvPr id="125" name="Google Shape;125;p25"/>
          <p:cNvPicPr preferRelativeResize="0"/>
          <p:nvPr/>
        </p:nvPicPr>
        <p:blipFill>
          <a:blip r:embed="rId3">
            <a:alphaModFix/>
          </a:blip>
          <a:stretch>
            <a:fillRect/>
          </a:stretch>
        </p:blipFill>
        <p:spPr>
          <a:xfrm>
            <a:off x="319234" y="1180616"/>
            <a:ext cx="6721767" cy="4708633"/>
          </a:xfrm>
          <a:prstGeom prst="rect">
            <a:avLst/>
          </a:prstGeom>
          <a:noFill/>
          <a:ln>
            <a:noFill/>
          </a:ln>
        </p:spPr>
      </p:pic>
      <p:sp>
        <p:nvSpPr>
          <p:cNvPr id="126" name="Google Shape;126;p25"/>
          <p:cNvSpPr/>
          <p:nvPr/>
        </p:nvSpPr>
        <p:spPr>
          <a:xfrm>
            <a:off x="646567" y="2925500"/>
            <a:ext cx="37200" cy="3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 name="Google Shape;127;p25"/>
          <p:cNvSpPr/>
          <p:nvPr/>
        </p:nvSpPr>
        <p:spPr>
          <a:xfrm>
            <a:off x="706533" y="3168367"/>
            <a:ext cx="2895200" cy="10944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25"/>
          <p:cNvSpPr/>
          <p:nvPr/>
        </p:nvSpPr>
        <p:spPr>
          <a:xfrm>
            <a:off x="706533" y="4793967"/>
            <a:ext cx="2895200" cy="823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 name="Google Shape;129;p25"/>
          <p:cNvSpPr/>
          <p:nvPr/>
        </p:nvSpPr>
        <p:spPr>
          <a:xfrm>
            <a:off x="4453467" y="4430033"/>
            <a:ext cx="2532000" cy="823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 name="Google Shape;130;p25"/>
          <p:cNvSpPr txBox="1"/>
          <p:nvPr/>
        </p:nvSpPr>
        <p:spPr>
          <a:xfrm>
            <a:off x="7424433" y="4566033"/>
            <a:ext cx="4257200" cy="1548000"/>
          </a:xfrm>
          <a:prstGeom prst="rect">
            <a:avLst/>
          </a:prstGeom>
          <a:noFill/>
          <a:ln>
            <a:noFill/>
          </a:ln>
        </p:spPr>
        <p:txBody>
          <a:bodyPr spcFirstLastPara="1" wrap="square" lIns="121900" tIns="121900" rIns="121900" bIns="121900" anchor="t" anchorCtr="0">
            <a:noAutofit/>
          </a:bodyPr>
          <a:lstStyle/>
          <a:p>
            <a:r>
              <a:rPr lang="en" sz="2400" u="sng">
                <a:latin typeface="Roboto Light"/>
                <a:ea typeface="Roboto Light"/>
                <a:cs typeface="Roboto Light"/>
                <a:sym typeface="Roboto Light"/>
              </a:rPr>
              <a:t>Queries [“compute” over tables]</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a:p>
            <a:pPr marL="609585" indent="-406390">
              <a:buSzPts val="1200"/>
              <a:buFont typeface="Roboto Light"/>
              <a:buChar char="●"/>
            </a:pPr>
            <a:r>
              <a:rPr lang="en" sz="1600">
                <a:latin typeface="Roboto Light"/>
                <a:ea typeface="Roboto Light"/>
                <a:cs typeface="Roboto Light"/>
                <a:sym typeface="Roboto Light"/>
              </a:rPr>
              <a:t>Minnie’s GPA?</a:t>
            </a:r>
            <a:endParaRPr sz="1600">
              <a:latin typeface="Roboto Light"/>
              <a:ea typeface="Roboto Light"/>
              <a:cs typeface="Roboto Light"/>
              <a:sym typeface="Roboto Light"/>
            </a:endParaRPr>
          </a:p>
          <a:p>
            <a:pPr marL="609585" indent="-406390">
              <a:buSzPts val="1200"/>
              <a:buFont typeface="Roboto Light"/>
              <a:buChar char="●"/>
            </a:pPr>
            <a:r>
              <a:rPr lang="en" sz="1600">
                <a:solidFill>
                  <a:schemeClr val="dk1"/>
                </a:solidFill>
                <a:latin typeface="Roboto Light"/>
                <a:ea typeface="Roboto Light"/>
                <a:cs typeface="Roboto Light"/>
                <a:sym typeface="Roboto Light"/>
              </a:rPr>
              <a:t>AVG student GPA? </a:t>
            </a:r>
            <a:endParaRPr sz="1600">
              <a:solidFill>
                <a:schemeClr val="dk1"/>
              </a:solidFill>
              <a:latin typeface="Roboto Light"/>
              <a:ea typeface="Roboto Light"/>
              <a:cs typeface="Roboto Light"/>
              <a:sym typeface="Roboto Light"/>
            </a:endParaRPr>
          </a:p>
          <a:p>
            <a:pPr marL="609585" indent="-406390">
              <a:buSzPts val="1200"/>
              <a:buFont typeface="Roboto Light"/>
              <a:buChar char="●"/>
            </a:pPr>
            <a:r>
              <a:rPr lang="en" sz="1600">
                <a:latin typeface="Roboto Light"/>
                <a:ea typeface="Roboto Light"/>
                <a:cs typeface="Roboto Light"/>
                <a:sym typeface="Roboto Light"/>
              </a:rPr>
              <a:t>Mickey’s classes?</a:t>
            </a:r>
            <a:endParaRPr sz="1600">
              <a:latin typeface="Roboto Light"/>
              <a:ea typeface="Roboto Light"/>
              <a:cs typeface="Roboto Light"/>
              <a:sym typeface="Roboto Light"/>
            </a:endParaRPr>
          </a:p>
          <a:p>
            <a:pPr marL="609585" indent="-406390">
              <a:buSzPts val="1200"/>
              <a:buFont typeface="Roboto Light"/>
              <a:buChar char="●"/>
            </a:pPr>
            <a:r>
              <a:rPr lang="en" sz="1600">
                <a:latin typeface="Roboto Light"/>
                <a:ea typeface="Roboto Light"/>
                <a:cs typeface="Roboto Light"/>
                <a:sym typeface="Roboto Light"/>
              </a:rPr>
              <a:t>AVG student GPA in CS145?</a:t>
            </a:r>
            <a:endParaRPr sz="16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xEl>
                                              <p:pRg st="1" end="1"/>
                                            </p:txEl>
                                          </p:spTgt>
                                        </p:tgtEl>
                                        <p:attrNameLst>
                                          <p:attrName>style.visibility</p:attrName>
                                        </p:attrNameLst>
                                      </p:cBhvr>
                                      <p:to>
                                        <p:strVal val="visible"/>
                                      </p:to>
                                    </p:set>
                                    <p:animEffect transition="in" filter="fade">
                                      <p:cBhvr>
                                        <p:cTn id="12" dur="1000"/>
                                        <p:tgtEl>
                                          <p:spTgt spid="1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xEl>
                                              <p:pRg st="2" end="2"/>
                                            </p:txEl>
                                          </p:spTgt>
                                        </p:tgtEl>
                                        <p:attrNameLst>
                                          <p:attrName>style.visibility</p:attrName>
                                        </p:attrNameLst>
                                      </p:cBhvr>
                                      <p:to>
                                        <p:strVal val="visible"/>
                                      </p:to>
                                    </p:set>
                                    <p:animEffect transition="in" filter="fade">
                                      <p:cBhvr>
                                        <p:cTn id="17" dur="1000"/>
                                        <p:tgtEl>
                                          <p:spTgt spid="1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3" end="3"/>
                                            </p:txEl>
                                          </p:spTgt>
                                        </p:tgtEl>
                                        <p:attrNameLst>
                                          <p:attrName>style.visibility</p:attrName>
                                        </p:attrNameLst>
                                      </p:cBhvr>
                                      <p:to>
                                        <p:strVal val="visible"/>
                                      </p:to>
                                    </p:set>
                                    <p:animEffect transition="in" filter="fade">
                                      <p:cBhvr>
                                        <p:cTn id="22" dur="1000"/>
                                        <p:tgtEl>
                                          <p:spTgt spid="1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
                                            <p:txEl>
                                              <p:pRg st="4" end="4"/>
                                            </p:txEl>
                                          </p:spTgt>
                                        </p:tgtEl>
                                        <p:attrNameLst>
                                          <p:attrName>style.visibility</p:attrName>
                                        </p:attrNameLst>
                                      </p:cBhvr>
                                      <p:to>
                                        <p:strVal val="visible"/>
                                      </p:to>
                                    </p:set>
                                    <p:animEffect transition="in" filter="fade">
                                      <p:cBhvr>
                                        <p:cTn id="27" dur="1000"/>
                                        <p:tgtEl>
                                          <p:spTgt spid="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8"/>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Null Values</a:t>
            </a:r>
            <a:endParaRPr sz="3733" b="1">
              <a:solidFill>
                <a:srgbClr val="666666"/>
              </a:solidFill>
              <a:latin typeface="Montserrat"/>
              <a:ea typeface="Montserrat"/>
              <a:cs typeface="Montserrat"/>
              <a:sym typeface="Montserrat"/>
            </a:endParaRPr>
          </a:p>
        </p:txBody>
      </p:sp>
      <p:sp>
        <p:nvSpPr>
          <p:cNvPr id="495" name="Google Shape;495;p68"/>
          <p:cNvSpPr txBox="1"/>
          <p:nvPr/>
        </p:nvSpPr>
        <p:spPr>
          <a:xfrm>
            <a:off x="3108961" y="2120243"/>
            <a:ext cx="6218000" cy="2662000"/>
          </a:xfrm>
          <a:prstGeom prst="rect">
            <a:avLst/>
          </a:prstGeom>
          <a:noFill/>
          <a:ln>
            <a:noFill/>
          </a:ln>
        </p:spPr>
        <p:txBody>
          <a:bodyPr spcFirstLastPara="1" wrap="square" lIns="121900" tIns="60933" rIns="121900" bIns="60933" anchor="t" anchorCtr="0">
            <a:noAutofit/>
          </a:bodyPr>
          <a:lstStyle/>
          <a:p>
            <a:pPr marL="309026" indent="-309026">
              <a:buClr>
                <a:srgbClr val="000000"/>
              </a:buClr>
              <a:buSzPts val="1400"/>
              <a:buFont typeface="Arial"/>
              <a:buChar char="•"/>
            </a:pPr>
            <a:r>
              <a:rPr lang="en" sz="1867">
                <a:solidFill>
                  <a:srgbClr val="000000"/>
                </a:solidFill>
                <a:latin typeface="Arial"/>
                <a:ea typeface="Arial"/>
                <a:cs typeface="Arial"/>
                <a:sym typeface="Arial"/>
              </a:rPr>
              <a:t>C1 AND C2   =  min(C1, C2)</a:t>
            </a:r>
            <a:endParaRPr sz="2400"/>
          </a:p>
          <a:p>
            <a:pPr marL="309026" indent="-309026">
              <a:buClr>
                <a:srgbClr val="000000"/>
              </a:buClr>
              <a:buSzPts val="1400"/>
              <a:buFont typeface="Arial"/>
              <a:buChar char="•"/>
            </a:pPr>
            <a:r>
              <a:rPr lang="en" sz="1867">
                <a:solidFill>
                  <a:srgbClr val="000000"/>
                </a:solidFill>
                <a:latin typeface="Arial"/>
                <a:ea typeface="Arial"/>
                <a:cs typeface="Arial"/>
                <a:sym typeface="Arial"/>
              </a:rPr>
              <a:t>C1  OR   C2   =  max(C1, C2)</a:t>
            </a:r>
            <a:endParaRPr sz="2400"/>
          </a:p>
          <a:p>
            <a:pPr marL="309026" indent="-309026">
              <a:buClr>
                <a:srgbClr val="000000"/>
              </a:buClr>
              <a:buSzPts val="1400"/>
              <a:buFont typeface="Arial"/>
              <a:buChar char="•"/>
            </a:pPr>
            <a:r>
              <a:rPr lang="en" sz="1867">
                <a:solidFill>
                  <a:srgbClr val="000000"/>
                </a:solidFill>
                <a:latin typeface="Arial"/>
                <a:ea typeface="Arial"/>
                <a:cs typeface="Arial"/>
                <a:sym typeface="Arial"/>
              </a:rPr>
              <a:t>NOT C1         =  1 – C1</a:t>
            </a:r>
            <a:endParaRPr sz="2400"/>
          </a:p>
          <a:p>
            <a:pPr marL="309026" indent="-190495">
              <a:buClr>
                <a:srgbClr val="000000"/>
              </a:buClr>
              <a:buSzPts val="1400"/>
            </a:pPr>
            <a:endParaRPr sz="1867">
              <a:solidFill>
                <a:srgbClr val="000000"/>
              </a:solidFill>
              <a:latin typeface="Arial"/>
              <a:ea typeface="Arial"/>
              <a:cs typeface="Arial"/>
              <a:sym typeface="Arial"/>
            </a:endParaRPr>
          </a:p>
          <a:p>
            <a:pPr marL="309026" indent="-190495">
              <a:buClr>
                <a:srgbClr val="000000"/>
              </a:buClr>
              <a:buSzPts val="1400"/>
            </a:pPr>
            <a:endParaRPr sz="1867">
              <a:solidFill>
                <a:srgbClr val="000000"/>
              </a:solidFill>
              <a:latin typeface="Arial"/>
              <a:ea typeface="Arial"/>
              <a:cs typeface="Arial"/>
              <a:sym typeface="Arial"/>
            </a:endParaRPr>
          </a:p>
          <a:p>
            <a:pPr marL="309026" indent="-190495">
              <a:buClr>
                <a:srgbClr val="000000"/>
              </a:buClr>
              <a:buSzPts val="1400"/>
            </a:pPr>
            <a:endParaRPr sz="1867">
              <a:solidFill>
                <a:srgbClr val="000000"/>
              </a:solidFill>
              <a:latin typeface="Arial"/>
              <a:ea typeface="Arial"/>
              <a:cs typeface="Arial"/>
              <a:sym typeface="Arial"/>
            </a:endParaRPr>
          </a:p>
          <a:p>
            <a:pPr marL="309026" indent="-190495">
              <a:buClr>
                <a:srgbClr val="000000"/>
              </a:buClr>
              <a:buSzPts val="1400"/>
            </a:pPr>
            <a:endParaRPr sz="1867">
              <a:solidFill>
                <a:srgbClr val="000000"/>
              </a:solidFill>
              <a:latin typeface="Arial"/>
              <a:ea typeface="Arial"/>
              <a:cs typeface="Arial"/>
              <a:sym typeface="Arial"/>
            </a:endParaRPr>
          </a:p>
        </p:txBody>
      </p:sp>
      <p:sp>
        <p:nvSpPr>
          <p:cNvPr id="496" name="Google Shape;496;p68"/>
          <p:cNvSpPr/>
          <p:nvPr/>
        </p:nvSpPr>
        <p:spPr>
          <a:xfrm>
            <a:off x="4267201" y="3550921"/>
            <a:ext cx="4252000" cy="1186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867" dirty="0">
                <a:solidFill>
                  <a:schemeClr val="accent2"/>
                </a:solidFill>
                <a:latin typeface="Arial"/>
                <a:ea typeface="Arial"/>
                <a:cs typeface="Arial"/>
                <a:sym typeface="Arial"/>
              </a:rPr>
              <a:t>SELECT</a:t>
            </a:r>
            <a:r>
              <a:rPr lang="en" sz="1867" dirty="0">
                <a:solidFill>
                  <a:srgbClr val="000000"/>
                </a:solidFill>
                <a:latin typeface="Arial"/>
                <a:ea typeface="Arial"/>
                <a:cs typeface="Arial"/>
                <a:sym typeface="Arial"/>
              </a:rPr>
              <a:t> *</a:t>
            </a:r>
            <a:endParaRPr sz="2400" dirty="0"/>
          </a:p>
          <a:p>
            <a:pPr>
              <a:lnSpc>
                <a:spcPct val="90000"/>
              </a:lnSpc>
            </a:pPr>
            <a:r>
              <a:rPr lang="en" sz="1867" dirty="0">
                <a:solidFill>
                  <a:schemeClr val="accent2"/>
                </a:solidFill>
                <a:latin typeface="Arial"/>
                <a:ea typeface="Arial"/>
                <a:cs typeface="Arial"/>
                <a:sym typeface="Arial"/>
              </a:rPr>
              <a:t>FROM</a:t>
            </a:r>
            <a:r>
              <a:rPr lang="en" sz="1867" dirty="0">
                <a:solidFill>
                  <a:srgbClr val="000000"/>
                </a:solidFill>
                <a:latin typeface="Arial"/>
                <a:ea typeface="Arial"/>
                <a:cs typeface="Arial"/>
                <a:sym typeface="Arial"/>
              </a:rPr>
              <a:t>   Person</a:t>
            </a:r>
            <a:endParaRPr sz="1867" dirty="0">
              <a:solidFill>
                <a:srgbClr val="000000"/>
              </a:solidFill>
              <a:latin typeface="Arial"/>
              <a:ea typeface="Arial"/>
              <a:cs typeface="Arial"/>
              <a:sym typeface="Arial"/>
            </a:endParaRPr>
          </a:p>
          <a:p>
            <a:pPr>
              <a:lnSpc>
                <a:spcPct val="90000"/>
              </a:lnSpc>
            </a:pPr>
            <a:r>
              <a:rPr lang="en" sz="1867" dirty="0">
                <a:solidFill>
                  <a:schemeClr val="accent2"/>
                </a:solidFill>
                <a:latin typeface="Arial"/>
                <a:ea typeface="Arial"/>
                <a:cs typeface="Arial"/>
                <a:sym typeface="Arial"/>
              </a:rPr>
              <a:t>WHERE</a:t>
            </a:r>
            <a:r>
              <a:rPr lang="en" sz="1867" dirty="0">
                <a:solidFill>
                  <a:srgbClr val="000000"/>
                </a:solidFill>
                <a:latin typeface="Arial"/>
                <a:ea typeface="Arial"/>
                <a:cs typeface="Arial"/>
                <a:sym typeface="Arial"/>
              </a:rPr>
              <a:t> (age &lt; 25) </a:t>
            </a:r>
            <a:endParaRPr sz="1867" dirty="0">
              <a:solidFill>
                <a:srgbClr val="000000"/>
              </a:solidFill>
              <a:latin typeface="Arial"/>
              <a:ea typeface="Arial"/>
              <a:cs typeface="Arial"/>
              <a:sym typeface="Arial"/>
            </a:endParaRPr>
          </a:p>
          <a:p>
            <a:pPr>
              <a:lnSpc>
                <a:spcPct val="90000"/>
              </a:lnSpc>
            </a:pPr>
            <a:r>
              <a:rPr lang="en" sz="1867" dirty="0">
                <a:solidFill>
                  <a:srgbClr val="000000"/>
                </a:solidFill>
                <a:latin typeface="Arial"/>
                <a:ea typeface="Arial"/>
                <a:cs typeface="Arial"/>
                <a:sym typeface="Arial"/>
              </a:rPr>
              <a:t>  AND (height &gt; 6 AND weight &gt; 190)</a:t>
            </a:r>
            <a:endParaRPr sz="2400" dirty="0"/>
          </a:p>
        </p:txBody>
      </p:sp>
      <p:sp>
        <p:nvSpPr>
          <p:cNvPr id="497" name="Google Shape;497;p68"/>
          <p:cNvSpPr txBox="1"/>
          <p:nvPr/>
        </p:nvSpPr>
        <p:spPr>
          <a:xfrm>
            <a:off x="9878032" y="3629712"/>
            <a:ext cx="1631200" cy="1026000"/>
          </a:xfrm>
          <a:prstGeom prst="rect">
            <a:avLst/>
          </a:prstGeom>
          <a:solidFill>
            <a:srgbClr val="FBE4D4"/>
          </a:solidFill>
          <a:ln>
            <a:noFill/>
          </a:ln>
        </p:spPr>
        <p:txBody>
          <a:bodyPr spcFirstLastPara="1" wrap="square" lIns="121900" tIns="60933" rIns="121900" bIns="60933" anchor="t" anchorCtr="0">
            <a:noAutofit/>
          </a:bodyPr>
          <a:lstStyle/>
          <a:p>
            <a:r>
              <a:rPr lang="en" sz="1467">
                <a:solidFill>
                  <a:srgbClr val="000000"/>
                </a:solidFill>
                <a:latin typeface="Arial"/>
                <a:ea typeface="Arial"/>
                <a:cs typeface="Arial"/>
                <a:sym typeface="Arial"/>
              </a:rPr>
              <a:t>Won’t return e.g.</a:t>
            </a:r>
            <a:br>
              <a:rPr lang="en" sz="1467">
                <a:solidFill>
                  <a:srgbClr val="000000"/>
                </a:solidFill>
                <a:latin typeface="Arial"/>
                <a:ea typeface="Arial"/>
                <a:cs typeface="Arial"/>
                <a:sym typeface="Arial"/>
              </a:rPr>
            </a:br>
            <a:r>
              <a:rPr lang="en" sz="1467">
                <a:solidFill>
                  <a:srgbClr val="000000"/>
                </a:solidFill>
                <a:latin typeface="Arial"/>
                <a:ea typeface="Arial"/>
                <a:cs typeface="Arial"/>
                <a:sym typeface="Arial"/>
              </a:rPr>
              <a:t>(age=20</a:t>
            </a:r>
            <a:br>
              <a:rPr lang="en" sz="1467">
                <a:solidFill>
                  <a:srgbClr val="000000"/>
                </a:solidFill>
                <a:latin typeface="Arial"/>
                <a:ea typeface="Arial"/>
                <a:cs typeface="Arial"/>
                <a:sym typeface="Arial"/>
              </a:rPr>
            </a:br>
            <a:r>
              <a:rPr lang="en" sz="1467">
                <a:solidFill>
                  <a:srgbClr val="000000"/>
                </a:solidFill>
                <a:latin typeface="Arial"/>
                <a:ea typeface="Arial"/>
                <a:cs typeface="Arial"/>
                <a:sym typeface="Arial"/>
              </a:rPr>
              <a:t>height=NULL</a:t>
            </a:r>
            <a:br>
              <a:rPr lang="en" sz="1467">
                <a:solidFill>
                  <a:srgbClr val="000000"/>
                </a:solidFill>
                <a:latin typeface="Arial"/>
                <a:ea typeface="Arial"/>
                <a:cs typeface="Arial"/>
                <a:sym typeface="Arial"/>
              </a:rPr>
            </a:br>
            <a:r>
              <a:rPr lang="en" sz="1467">
                <a:solidFill>
                  <a:srgbClr val="000000"/>
                </a:solidFill>
                <a:latin typeface="Arial"/>
                <a:ea typeface="Arial"/>
                <a:cs typeface="Arial"/>
                <a:sym typeface="Arial"/>
              </a:rPr>
              <a:t>weight=200)!</a:t>
            </a:r>
            <a:endParaRPr sz="1467">
              <a:solidFill>
                <a:srgbClr val="000000"/>
              </a:solidFill>
              <a:latin typeface="Arial"/>
              <a:ea typeface="Arial"/>
              <a:cs typeface="Arial"/>
              <a:sym typeface="Arial"/>
            </a:endParaRPr>
          </a:p>
        </p:txBody>
      </p:sp>
      <p:sp>
        <p:nvSpPr>
          <p:cNvPr id="498" name="Google Shape;498;p68"/>
          <p:cNvSpPr/>
          <p:nvPr/>
        </p:nvSpPr>
        <p:spPr>
          <a:xfrm>
            <a:off x="4474129" y="5252308"/>
            <a:ext cx="5927200" cy="410400"/>
          </a:xfrm>
          <a:prstGeom prst="rect">
            <a:avLst/>
          </a:prstGeom>
          <a:solidFill>
            <a:srgbClr val="FCE5CD"/>
          </a:solidFill>
          <a:ln>
            <a:noFill/>
          </a:ln>
        </p:spPr>
        <p:txBody>
          <a:bodyPr spcFirstLastPara="1" wrap="square" lIns="121900" tIns="60933" rIns="121900" bIns="60933" anchor="t" anchorCtr="0">
            <a:noAutofit/>
          </a:bodyPr>
          <a:lstStyle/>
          <a:p>
            <a:pPr>
              <a:buClr>
                <a:srgbClr val="000000"/>
              </a:buClr>
              <a:buSzPts val="1400"/>
            </a:pPr>
            <a:r>
              <a:rPr lang="en" sz="1867">
                <a:solidFill>
                  <a:srgbClr val="000000"/>
                </a:solidFill>
                <a:latin typeface="Arial"/>
                <a:ea typeface="Arial"/>
                <a:cs typeface="Arial"/>
                <a:sym typeface="Arial"/>
              </a:rPr>
              <a:t>Rule in SQL: include only tuples that yield TRUE (1.0)</a:t>
            </a:r>
            <a:endParaRPr sz="1867">
              <a:solidFill>
                <a:srgbClr val="000000"/>
              </a:solidFill>
              <a:latin typeface="Arial"/>
              <a:ea typeface="Arial"/>
              <a:cs typeface="Arial"/>
              <a:sym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Null Values</a:t>
            </a:r>
            <a:endParaRPr sz="3733" b="1">
              <a:solidFill>
                <a:srgbClr val="666666"/>
              </a:solidFill>
              <a:latin typeface="Montserrat"/>
              <a:ea typeface="Montserrat"/>
              <a:cs typeface="Montserrat"/>
              <a:sym typeface="Montserrat"/>
            </a:endParaRPr>
          </a:p>
        </p:txBody>
      </p:sp>
      <p:sp>
        <p:nvSpPr>
          <p:cNvPr id="504" name="Google Shape;504;p69"/>
          <p:cNvSpPr txBox="1"/>
          <p:nvPr/>
        </p:nvSpPr>
        <p:spPr>
          <a:xfrm>
            <a:off x="3108961" y="2120243"/>
            <a:ext cx="6218000" cy="1971200"/>
          </a:xfrm>
          <a:prstGeom prst="rect">
            <a:avLst/>
          </a:prstGeom>
          <a:noFill/>
          <a:ln>
            <a:noFill/>
          </a:ln>
        </p:spPr>
        <p:txBody>
          <a:bodyPr spcFirstLastPara="1" wrap="square" lIns="121900" tIns="60933" rIns="121900" bIns="60933" anchor="t" anchorCtr="0">
            <a:noAutofit/>
          </a:bodyPr>
          <a:lstStyle/>
          <a:p>
            <a:pPr>
              <a:buClr>
                <a:srgbClr val="000000"/>
              </a:buClr>
              <a:buSzPts val="1600"/>
            </a:pPr>
            <a:r>
              <a:rPr lang="en" sz="2133">
                <a:solidFill>
                  <a:srgbClr val="000000"/>
                </a:solidFill>
                <a:latin typeface="Arial"/>
                <a:ea typeface="Arial"/>
                <a:cs typeface="Arial"/>
                <a:sym typeface="Arial"/>
              </a:rPr>
              <a:t>Unexpected behavior:</a:t>
            </a:r>
            <a:endParaRPr sz="2400"/>
          </a:p>
          <a:p>
            <a:pPr>
              <a:buClr>
                <a:srgbClr val="000000"/>
              </a:buClr>
              <a:buSzPts val="1600"/>
            </a:pPr>
            <a:endParaRPr sz="2133">
              <a:solidFill>
                <a:srgbClr val="000000"/>
              </a:solidFill>
              <a:latin typeface="Arial"/>
              <a:ea typeface="Arial"/>
              <a:cs typeface="Arial"/>
              <a:sym typeface="Arial"/>
            </a:endParaRPr>
          </a:p>
          <a:p>
            <a:pPr>
              <a:buClr>
                <a:srgbClr val="000000"/>
              </a:buClr>
              <a:buSzPts val="1600"/>
            </a:pPr>
            <a:endParaRPr sz="2133">
              <a:solidFill>
                <a:srgbClr val="000000"/>
              </a:solidFill>
              <a:latin typeface="Arial"/>
              <a:ea typeface="Arial"/>
              <a:cs typeface="Arial"/>
              <a:sym typeface="Arial"/>
            </a:endParaRPr>
          </a:p>
          <a:p>
            <a:pPr>
              <a:buClr>
                <a:srgbClr val="000000"/>
              </a:buClr>
              <a:buSzPts val="1600"/>
            </a:pPr>
            <a:endParaRPr sz="2133">
              <a:solidFill>
                <a:srgbClr val="000000"/>
              </a:solidFill>
              <a:latin typeface="Arial"/>
              <a:ea typeface="Arial"/>
              <a:cs typeface="Arial"/>
              <a:sym typeface="Arial"/>
            </a:endParaRPr>
          </a:p>
        </p:txBody>
      </p:sp>
      <p:sp>
        <p:nvSpPr>
          <p:cNvPr id="505" name="Google Shape;505;p69"/>
          <p:cNvSpPr/>
          <p:nvPr/>
        </p:nvSpPr>
        <p:spPr>
          <a:xfrm>
            <a:off x="4206241" y="2944351"/>
            <a:ext cx="3877600" cy="100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dirty="0">
                <a:solidFill>
                  <a:schemeClr val="accent2"/>
                </a:solidFill>
                <a:latin typeface="Arial"/>
                <a:ea typeface="Arial"/>
                <a:cs typeface="Arial"/>
                <a:sym typeface="Arial"/>
              </a:rPr>
              <a:t>SELECT</a:t>
            </a:r>
            <a:r>
              <a:rPr lang="en" sz="1867" dirty="0">
                <a:solidFill>
                  <a:srgbClr val="000000"/>
                </a:solidFill>
                <a:latin typeface="Arial"/>
                <a:ea typeface="Arial"/>
                <a:cs typeface="Arial"/>
                <a:sym typeface="Arial"/>
              </a:rPr>
              <a:t> *</a:t>
            </a:r>
            <a:endParaRPr sz="2400" dirty="0"/>
          </a:p>
          <a:p>
            <a:r>
              <a:rPr lang="en" sz="1867" dirty="0">
                <a:solidFill>
                  <a:schemeClr val="accent2"/>
                </a:solidFill>
                <a:latin typeface="Arial"/>
                <a:ea typeface="Arial"/>
                <a:cs typeface="Arial"/>
                <a:sym typeface="Arial"/>
              </a:rPr>
              <a:t>FROM</a:t>
            </a:r>
            <a:r>
              <a:rPr lang="en" sz="1867" dirty="0">
                <a:solidFill>
                  <a:srgbClr val="000000"/>
                </a:solidFill>
                <a:latin typeface="Arial"/>
                <a:ea typeface="Arial"/>
                <a:cs typeface="Arial"/>
                <a:sym typeface="Arial"/>
              </a:rPr>
              <a:t>   Person</a:t>
            </a:r>
            <a:endParaRPr sz="1867" dirty="0">
              <a:solidFill>
                <a:srgbClr val="000000"/>
              </a:solidFill>
              <a:latin typeface="Arial"/>
              <a:ea typeface="Arial"/>
              <a:cs typeface="Arial"/>
              <a:sym typeface="Arial"/>
            </a:endParaRPr>
          </a:p>
          <a:p>
            <a:r>
              <a:rPr lang="en" sz="1867" dirty="0">
                <a:solidFill>
                  <a:schemeClr val="accent2"/>
                </a:solidFill>
                <a:latin typeface="Arial"/>
                <a:ea typeface="Arial"/>
                <a:cs typeface="Arial"/>
                <a:sym typeface="Arial"/>
              </a:rPr>
              <a:t>WHERE</a:t>
            </a:r>
            <a:r>
              <a:rPr lang="en" sz="1867" dirty="0">
                <a:solidFill>
                  <a:srgbClr val="000000"/>
                </a:solidFill>
                <a:latin typeface="Arial"/>
                <a:ea typeface="Arial"/>
                <a:cs typeface="Arial"/>
                <a:sym typeface="Arial"/>
              </a:rPr>
              <a:t>  age &lt; 25 OR age &gt;= 25</a:t>
            </a:r>
            <a:endParaRPr sz="2400" dirty="0"/>
          </a:p>
        </p:txBody>
      </p:sp>
      <p:sp>
        <p:nvSpPr>
          <p:cNvPr id="506" name="Google Shape;506;p69"/>
          <p:cNvSpPr/>
          <p:nvPr/>
        </p:nvSpPr>
        <p:spPr>
          <a:xfrm>
            <a:off x="4696349" y="4359391"/>
            <a:ext cx="3708800" cy="410400"/>
          </a:xfrm>
          <a:prstGeom prst="rect">
            <a:avLst/>
          </a:prstGeom>
          <a:solidFill>
            <a:srgbClr val="FCE5CD"/>
          </a:solidFill>
          <a:ln>
            <a:noFill/>
          </a:ln>
        </p:spPr>
        <p:txBody>
          <a:bodyPr spcFirstLastPara="1" wrap="square" lIns="121900" tIns="60933" rIns="121900" bIns="60933" anchor="t" anchorCtr="0">
            <a:noAutofit/>
          </a:bodyPr>
          <a:lstStyle/>
          <a:p>
            <a:pPr>
              <a:buClr>
                <a:srgbClr val="000000"/>
              </a:buClr>
              <a:buSzPts val="1400"/>
            </a:pPr>
            <a:r>
              <a:rPr lang="en" sz="1867">
                <a:solidFill>
                  <a:srgbClr val="000000"/>
                </a:solidFill>
                <a:latin typeface="Arial"/>
                <a:ea typeface="Arial"/>
                <a:cs typeface="Arial"/>
                <a:sym typeface="Arial"/>
              </a:rPr>
              <a:t>Some Persons are not included !</a:t>
            </a:r>
            <a:endParaRPr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Null Values</a:t>
            </a:r>
            <a:endParaRPr sz="3733" b="1">
              <a:solidFill>
                <a:srgbClr val="666666"/>
              </a:solidFill>
              <a:latin typeface="Montserrat"/>
              <a:ea typeface="Montserrat"/>
              <a:cs typeface="Montserrat"/>
              <a:sym typeface="Montserrat"/>
            </a:endParaRPr>
          </a:p>
        </p:txBody>
      </p:sp>
      <p:sp>
        <p:nvSpPr>
          <p:cNvPr id="512" name="Google Shape;512;p70"/>
          <p:cNvSpPr txBox="1"/>
          <p:nvPr/>
        </p:nvSpPr>
        <p:spPr>
          <a:xfrm>
            <a:off x="3108964" y="2120243"/>
            <a:ext cx="6583600" cy="20604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1800"/>
            </a:pPr>
            <a:r>
              <a:rPr lang="en" sz="2400">
                <a:solidFill>
                  <a:srgbClr val="000000"/>
                </a:solidFill>
                <a:latin typeface="Arial"/>
                <a:ea typeface="Arial"/>
                <a:cs typeface="Arial"/>
                <a:sym typeface="Arial"/>
              </a:rPr>
              <a:t>Can test for NULL explicitly:</a:t>
            </a:r>
            <a:endParaRPr sz="2400"/>
          </a:p>
          <a:p>
            <a:pPr marL="615934" lvl="1" indent="-306908">
              <a:lnSpc>
                <a:spcPct val="90000"/>
              </a:lnSpc>
              <a:buClr>
                <a:srgbClr val="000000"/>
              </a:buClr>
              <a:buSzPts val="1800"/>
              <a:buFont typeface="Arial"/>
              <a:buChar char="•"/>
            </a:pPr>
            <a:r>
              <a:rPr lang="en" sz="2400">
                <a:solidFill>
                  <a:srgbClr val="000000"/>
                </a:solidFill>
                <a:latin typeface="Arial"/>
                <a:ea typeface="Arial"/>
                <a:cs typeface="Arial"/>
                <a:sym typeface="Arial"/>
              </a:rPr>
              <a:t>x IS NULL</a:t>
            </a:r>
            <a:endParaRPr sz="2400"/>
          </a:p>
          <a:p>
            <a:pPr marL="615934" lvl="1" indent="-306908">
              <a:lnSpc>
                <a:spcPct val="90000"/>
              </a:lnSpc>
              <a:buClr>
                <a:srgbClr val="000000"/>
              </a:buClr>
              <a:buSzPts val="1800"/>
              <a:buFont typeface="Arial"/>
              <a:buChar char="•"/>
            </a:pPr>
            <a:r>
              <a:rPr lang="en" sz="2400">
                <a:solidFill>
                  <a:srgbClr val="000000"/>
                </a:solidFill>
                <a:latin typeface="Arial"/>
                <a:ea typeface="Arial"/>
                <a:cs typeface="Arial"/>
                <a:sym typeface="Arial"/>
              </a:rPr>
              <a:t>x IS NOT NULL</a:t>
            </a:r>
            <a:endParaRPr sz="2400"/>
          </a:p>
          <a:p>
            <a:pPr>
              <a:lnSpc>
                <a:spcPct val="90000"/>
              </a:lnSpc>
              <a:buClr>
                <a:srgbClr val="000000"/>
              </a:buClr>
              <a:buSzPts val="1800"/>
            </a:pPr>
            <a:endParaRPr sz="2400">
              <a:solidFill>
                <a:srgbClr val="000000"/>
              </a:solidFill>
              <a:latin typeface="Arial"/>
              <a:ea typeface="Arial"/>
              <a:cs typeface="Arial"/>
              <a:sym typeface="Arial"/>
            </a:endParaRPr>
          </a:p>
          <a:p>
            <a:pPr>
              <a:lnSpc>
                <a:spcPct val="90000"/>
              </a:lnSpc>
              <a:buClr>
                <a:srgbClr val="000000"/>
              </a:buClr>
              <a:buSzPts val="1800"/>
            </a:pPr>
            <a:endParaRPr sz="2400">
              <a:solidFill>
                <a:srgbClr val="000000"/>
              </a:solidFill>
              <a:latin typeface="Arial"/>
              <a:ea typeface="Arial"/>
              <a:cs typeface="Arial"/>
              <a:sym typeface="Arial"/>
            </a:endParaRPr>
          </a:p>
          <a:p>
            <a:pPr>
              <a:lnSpc>
                <a:spcPct val="90000"/>
              </a:lnSpc>
              <a:buClr>
                <a:srgbClr val="000000"/>
              </a:buClr>
              <a:buSzPts val="1800"/>
            </a:pPr>
            <a:endParaRPr sz="2400">
              <a:solidFill>
                <a:srgbClr val="000000"/>
              </a:solidFill>
              <a:latin typeface="Arial"/>
              <a:ea typeface="Arial"/>
              <a:cs typeface="Arial"/>
              <a:sym typeface="Arial"/>
            </a:endParaRPr>
          </a:p>
          <a:p>
            <a:pPr>
              <a:lnSpc>
                <a:spcPct val="90000"/>
              </a:lnSpc>
              <a:buClr>
                <a:srgbClr val="000000"/>
              </a:buClr>
              <a:buSzPts val="1800"/>
            </a:pPr>
            <a:endParaRPr sz="2400">
              <a:solidFill>
                <a:srgbClr val="000000"/>
              </a:solidFill>
              <a:latin typeface="Arial"/>
              <a:ea typeface="Arial"/>
              <a:cs typeface="Arial"/>
              <a:sym typeface="Arial"/>
            </a:endParaRPr>
          </a:p>
          <a:p>
            <a:pPr>
              <a:lnSpc>
                <a:spcPct val="90000"/>
              </a:lnSpc>
              <a:buClr>
                <a:srgbClr val="000000"/>
              </a:buClr>
              <a:buSzPts val="1800"/>
            </a:pPr>
            <a:endParaRPr sz="2400">
              <a:solidFill>
                <a:srgbClr val="000000"/>
              </a:solidFill>
              <a:latin typeface="Arial"/>
              <a:ea typeface="Arial"/>
              <a:cs typeface="Arial"/>
              <a:sym typeface="Arial"/>
            </a:endParaRPr>
          </a:p>
        </p:txBody>
      </p:sp>
      <p:sp>
        <p:nvSpPr>
          <p:cNvPr id="513" name="Google Shape;513;p70"/>
          <p:cNvSpPr/>
          <p:nvPr/>
        </p:nvSpPr>
        <p:spPr>
          <a:xfrm>
            <a:off x="4145284" y="3489961"/>
            <a:ext cx="3946000" cy="1186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a:t>
            </a:r>
            <a:endParaRPr sz="2400"/>
          </a:p>
          <a:p>
            <a:pPr>
              <a:lnSpc>
                <a:spcPct val="90000"/>
              </a:lnSpc>
            </a:pPr>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Person</a:t>
            </a:r>
            <a:endParaRPr sz="1867">
              <a:solidFill>
                <a:srgbClr val="000000"/>
              </a:solidFill>
              <a:latin typeface="Arial"/>
              <a:ea typeface="Arial"/>
              <a:cs typeface="Arial"/>
              <a:sym typeface="Arial"/>
            </a:endParaRPr>
          </a:p>
          <a:p>
            <a:pPr>
              <a:lnSpc>
                <a:spcPct val="90000"/>
              </a:lnSpc>
            </a:pPr>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age &lt; 25 OR age &gt;= 25 </a:t>
            </a:r>
            <a:endParaRPr sz="2400"/>
          </a:p>
          <a:p>
            <a:pPr>
              <a:lnSpc>
                <a:spcPct val="90000"/>
              </a:lnSpc>
            </a:pPr>
            <a:r>
              <a:rPr lang="en" sz="1867">
                <a:solidFill>
                  <a:srgbClr val="000000"/>
                </a:solidFill>
                <a:latin typeface="Arial"/>
                <a:ea typeface="Arial"/>
                <a:cs typeface="Arial"/>
                <a:sym typeface="Arial"/>
              </a:rPr>
              <a:t>    OR age </a:t>
            </a:r>
            <a:r>
              <a:rPr lang="en" sz="1867">
                <a:solidFill>
                  <a:srgbClr val="FF5050"/>
                </a:solidFill>
                <a:latin typeface="Arial"/>
                <a:ea typeface="Arial"/>
                <a:cs typeface="Arial"/>
                <a:sym typeface="Arial"/>
              </a:rPr>
              <a:t>IS NULL</a:t>
            </a:r>
            <a:endParaRPr sz="1867">
              <a:solidFill>
                <a:srgbClr val="000000"/>
              </a:solidFill>
              <a:latin typeface="Arial"/>
              <a:ea typeface="Arial"/>
              <a:cs typeface="Arial"/>
              <a:sym typeface="Arial"/>
            </a:endParaRPr>
          </a:p>
        </p:txBody>
      </p:sp>
      <p:sp>
        <p:nvSpPr>
          <p:cNvPr id="514" name="Google Shape;514;p70"/>
          <p:cNvSpPr/>
          <p:nvPr/>
        </p:nvSpPr>
        <p:spPr>
          <a:xfrm>
            <a:off x="4952839" y="5210772"/>
            <a:ext cx="3168000" cy="381600"/>
          </a:xfrm>
          <a:prstGeom prst="rect">
            <a:avLst/>
          </a:prstGeom>
          <a:solidFill>
            <a:srgbClr val="FCE5CD"/>
          </a:solidFill>
          <a:ln>
            <a:noFill/>
          </a:ln>
        </p:spPr>
        <p:txBody>
          <a:bodyPr spcFirstLastPara="1" wrap="square" lIns="121900" tIns="60933" rIns="121900" bIns="60933" anchor="t" anchorCtr="0">
            <a:noAutofit/>
          </a:bodyPr>
          <a:lstStyle/>
          <a:p>
            <a:pPr>
              <a:lnSpc>
                <a:spcPct val="90000"/>
              </a:lnSpc>
              <a:buClr>
                <a:srgbClr val="000000"/>
              </a:buClr>
              <a:buSzPts val="1400"/>
            </a:pPr>
            <a:r>
              <a:rPr lang="en" sz="1867">
                <a:solidFill>
                  <a:srgbClr val="000000"/>
                </a:solidFill>
                <a:latin typeface="Arial"/>
                <a:ea typeface="Arial"/>
                <a:cs typeface="Arial"/>
                <a:sym typeface="Arial"/>
              </a:rPr>
              <a:t>Now it includes all Persons!</a:t>
            </a:r>
            <a:endParaRPr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RECAP: Joins</a:t>
            </a:r>
            <a:endParaRPr sz="3733" b="1">
              <a:solidFill>
                <a:srgbClr val="666666"/>
              </a:solidFill>
              <a:latin typeface="Montserrat"/>
              <a:ea typeface="Montserrat"/>
              <a:cs typeface="Montserrat"/>
              <a:sym typeface="Montserrat"/>
            </a:endParaRPr>
          </a:p>
        </p:txBody>
      </p:sp>
      <p:sp>
        <p:nvSpPr>
          <p:cNvPr id="520" name="Google Shape;520;p71"/>
          <p:cNvSpPr txBox="1"/>
          <p:nvPr/>
        </p:nvSpPr>
        <p:spPr>
          <a:xfrm>
            <a:off x="3108959" y="2019301"/>
            <a:ext cx="6949600" cy="32920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1400"/>
            </a:pPr>
            <a:r>
              <a:rPr lang="en" sz="1867">
                <a:solidFill>
                  <a:srgbClr val="000000"/>
                </a:solidFill>
                <a:latin typeface="Arial"/>
                <a:ea typeface="Arial"/>
                <a:cs typeface="Arial"/>
                <a:sym typeface="Arial"/>
              </a:rPr>
              <a:t>By</a:t>
            </a:r>
            <a:r>
              <a:rPr lang="en" sz="1867" i="1">
                <a:solidFill>
                  <a:srgbClr val="000000"/>
                </a:solidFill>
                <a:latin typeface="Arial"/>
                <a:ea typeface="Arial"/>
                <a:cs typeface="Arial"/>
                <a:sym typeface="Arial"/>
              </a:rPr>
              <a:t> </a:t>
            </a:r>
            <a:r>
              <a:rPr lang="en" sz="1867">
                <a:solidFill>
                  <a:srgbClr val="000000"/>
                </a:solidFill>
                <a:latin typeface="Arial"/>
                <a:ea typeface="Arial"/>
                <a:cs typeface="Arial"/>
                <a:sym typeface="Arial"/>
              </a:rPr>
              <a:t>default, joins in SQL are </a:t>
            </a:r>
            <a:r>
              <a:rPr lang="en" sz="1867" b="1">
                <a:solidFill>
                  <a:srgbClr val="000000"/>
                </a:solidFill>
                <a:latin typeface="Arial"/>
                <a:ea typeface="Arial"/>
                <a:cs typeface="Arial"/>
                <a:sym typeface="Arial"/>
              </a:rPr>
              <a:t>“inner joins”:</a:t>
            </a:r>
            <a:endParaRPr sz="2400"/>
          </a:p>
          <a:p>
            <a:pPr>
              <a:lnSpc>
                <a:spcPct val="90000"/>
              </a:lnSpc>
              <a:buClr>
                <a:srgbClr val="000000"/>
              </a:buClr>
              <a:buSzPts val="1400"/>
            </a:pPr>
            <a:r>
              <a:rPr lang="en" sz="1867">
                <a:solidFill>
                  <a:schemeClr val="accent2"/>
                </a:solidFill>
                <a:latin typeface="Arial"/>
                <a:ea typeface="Arial"/>
                <a:cs typeface="Arial"/>
                <a:sym typeface="Arial"/>
              </a:rPr>
              <a:t>	</a:t>
            </a:r>
            <a:endParaRPr sz="2400"/>
          </a:p>
          <a:p>
            <a:pPr>
              <a:lnSpc>
                <a:spcPct val="90000"/>
              </a:lnSpc>
              <a:buClr>
                <a:srgbClr val="000000"/>
              </a:buClr>
              <a:buSzPts val="1400"/>
            </a:pPr>
            <a:r>
              <a:rPr lang="en" sz="1867">
                <a:solidFill>
                  <a:schemeClr val="accent2"/>
                </a:solidFill>
                <a:latin typeface="Arial"/>
                <a:ea typeface="Arial"/>
                <a:cs typeface="Arial"/>
                <a:sym typeface="Arial"/>
              </a:rPr>
              <a:t>     </a:t>
            </a:r>
            <a:endParaRPr sz="1867">
              <a:solidFill>
                <a:srgbClr val="000000"/>
              </a:solidFill>
              <a:latin typeface="Arial"/>
              <a:ea typeface="Arial"/>
              <a:cs typeface="Arial"/>
              <a:sym typeface="Arial"/>
            </a:endParaRPr>
          </a:p>
        </p:txBody>
      </p:sp>
      <p:sp>
        <p:nvSpPr>
          <p:cNvPr id="521" name="Google Shape;521;p71"/>
          <p:cNvSpPr/>
          <p:nvPr/>
        </p:nvSpPr>
        <p:spPr>
          <a:xfrm>
            <a:off x="3952260" y="4388573"/>
            <a:ext cx="5112800" cy="822800"/>
          </a:xfrm>
          <a:prstGeom prst="rect">
            <a:avLst/>
          </a:prstGeom>
          <a:solidFill>
            <a:schemeClr val="lt1"/>
          </a:solidFill>
          <a:ln w="9525" cap="flat" cmpd="sng">
            <a:solidFill>
              <a:schemeClr val="dk1"/>
            </a:solidFill>
            <a:prstDash val="dot"/>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467">
                <a:solidFill>
                  <a:schemeClr val="accent2"/>
                </a:solidFill>
                <a:latin typeface="Arial"/>
                <a:ea typeface="Arial"/>
                <a:cs typeface="Arial"/>
                <a:sym typeface="Arial"/>
              </a:rPr>
              <a:t>SELECT</a:t>
            </a:r>
            <a:r>
              <a:rPr lang="en" sz="1467">
                <a:solidFill>
                  <a:srgbClr val="000000"/>
                </a:solidFill>
                <a:latin typeface="Arial"/>
                <a:ea typeface="Arial"/>
                <a:cs typeface="Arial"/>
                <a:sym typeface="Arial"/>
              </a:rPr>
              <a:t> Product.name, Purchase.store</a:t>
            </a:r>
            <a:endParaRPr sz="1467">
              <a:solidFill>
                <a:srgbClr val="000000"/>
              </a:solidFill>
              <a:latin typeface="Arial"/>
              <a:ea typeface="Arial"/>
              <a:cs typeface="Arial"/>
              <a:sym typeface="Arial"/>
            </a:endParaRPr>
          </a:p>
          <a:p>
            <a:pPr>
              <a:lnSpc>
                <a:spcPct val="90000"/>
              </a:lnSpc>
              <a:spcBef>
                <a:spcPts val="293"/>
              </a:spcBef>
            </a:pPr>
            <a:r>
              <a:rPr lang="en" sz="1467">
                <a:solidFill>
                  <a:schemeClr val="accent2"/>
                </a:solidFill>
                <a:latin typeface="Arial"/>
                <a:ea typeface="Arial"/>
                <a:cs typeface="Arial"/>
                <a:sym typeface="Arial"/>
              </a:rPr>
              <a:t>FROM</a:t>
            </a:r>
            <a:r>
              <a:rPr lang="en" sz="1467">
                <a:solidFill>
                  <a:srgbClr val="000000"/>
                </a:solidFill>
                <a:latin typeface="Arial"/>
                <a:ea typeface="Arial"/>
                <a:cs typeface="Arial"/>
                <a:sym typeface="Arial"/>
              </a:rPr>
              <a:t>   Product </a:t>
            </a:r>
            <a:endParaRPr sz="1467">
              <a:solidFill>
                <a:srgbClr val="000000"/>
              </a:solidFill>
              <a:latin typeface="Arial"/>
              <a:ea typeface="Arial"/>
              <a:cs typeface="Arial"/>
              <a:sym typeface="Arial"/>
            </a:endParaRPr>
          </a:p>
          <a:p>
            <a:pPr>
              <a:lnSpc>
                <a:spcPct val="90000"/>
              </a:lnSpc>
              <a:spcBef>
                <a:spcPts val="293"/>
              </a:spcBef>
            </a:pPr>
            <a:r>
              <a:rPr lang="en" sz="1467">
                <a:solidFill>
                  <a:schemeClr val="accent2"/>
                </a:solidFill>
                <a:latin typeface="Arial"/>
                <a:ea typeface="Arial"/>
                <a:cs typeface="Arial"/>
                <a:sym typeface="Arial"/>
              </a:rPr>
              <a:t>  </a:t>
            </a:r>
            <a:r>
              <a:rPr lang="en" sz="1467">
                <a:solidFill>
                  <a:srgbClr val="FF0000"/>
                </a:solidFill>
                <a:latin typeface="Arial"/>
                <a:ea typeface="Arial"/>
                <a:cs typeface="Arial"/>
                <a:sym typeface="Arial"/>
              </a:rPr>
              <a:t>JOIN </a:t>
            </a:r>
            <a:r>
              <a:rPr lang="en" sz="1467">
                <a:solidFill>
                  <a:srgbClr val="000000"/>
                </a:solidFill>
                <a:latin typeface="Arial"/>
                <a:ea typeface="Arial"/>
                <a:cs typeface="Arial"/>
                <a:sym typeface="Arial"/>
              </a:rPr>
              <a:t>Purchase </a:t>
            </a:r>
            <a:r>
              <a:rPr lang="en" sz="1467">
                <a:solidFill>
                  <a:srgbClr val="FF0000"/>
                </a:solidFill>
                <a:latin typeface="Arial"/>
                <a:ea typeface="Arial"/>
                <a:cs typeface="Arial"/>
                <a:sym typeface="Arial"/>
              </a:rPr>
              <a:t>ON</a:t>
            </a:r>
            <a:r>
              <a:rPr lang="en" sz="1467">
                <a:solidFill>
                  <a:schemeClr val="accent2"/>
                </a:solidFill>
                <a:latin typeface="Arial"/>
                <a:ea typeface="Arial"/>
                <a:cs typeface="Arial"/>
                <a:sym typeface="Arial"/>
              </a:rPr>
              <a:t> </a:t>
            </a:r>
            <a:r>
              <a:rPr lang="en" sz="1467">
                <a:solidFill>
                  <a:srgbClr val="000000"/>
                </a:solidFill>
                <a:latin typeface="Arial"/>
                <a:ea typeface="Arial"/>
                <a:cs typeface="Arial"/>
                <a:sym typeface="Arial"/>
              </a:rPr>
              <a:t>Product.name = Purchase.prodName</a:t>
            </a:r>
            <a:endParaRPr sz="1467">
              <a:solidFill>
                <a:srgbClr val="000000"/>
              </a:solidFill>
              <a:latin typeface="Arial"/>
              <a:ea typeface="Arial"/>
              <a:cs typeface="Arial"/>
              <a:sym typeface="Arial"/>
            </a:endParaRPr>
          </a:p>
        </p:txBody>
      </p:sp>
      <p:sp>
        <p:nvSpPr>
          <p:cNvPr id="522" name="Google Shape;522;p71"/>
          <p:cNvSpPr/>
          <p:nvPr/>
        </p:nvSpPr>
        <p:spPr>
          <a:xfrm>
            <a:off x="3952259" y="3184649"/>
            <a:ext cx="4157600" cy="822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467">
                <a:solidFill>
                  <a:schemeClr val="accent2"/>
                </a:solidFill>
                <a:latin typeface="Arial"/>
                <a:ea typeface="Arial"/>
                <a:cs typeface="Arial"/>
                <a:sym typeface="Arial"/>
              </a:rPr>
              <a:t>SELECT</a:t>
            </a:r>
            <a:r>
              <a:rPr lang="en" sz="1467">
                <a:solidFill>
                  <a:srgbClr val="000000"/>
                </a:solidFill>
                <a:latin typeface="Arial"/>
                <a:ea typeface="Arial"/>
                <a:cs typeface="Arial"/>
                <a:sym typeface="Arial"/>
              </a:rPr>
              <a:t> Product.name, Purchase.store</a:t>
            </a:r>
            <a:endParaRPr sz="1467">
              <a:solidFill>
                <a:srgbClr val="000000"/>
              </a:solidFill>
              <a:latin typeface="Arial"/>
              <a:ea typeface="Arial"/>
              <a:cs typeface="Arial"/>
              <a:sym typeface="Arial"/>
            </a:endParaRPr>
          </a:p>
          <a:p>
            <a:pPr>
              <a:lnSpc>
                <a:spcPct val="90000"/>
              </a:lnSpc>
              <a:spcBef>
                <a:spcPts val="293"/>
              </a:spcBef>
            </a:pPr>
            <a:r>
              <a:rPr lang="en" sz="1467">
                <a:solidFill>
                  <a:schemeClr val="accent2"/>
                </a:solidFill>
                <a:latin typeface="Arial"/>
                <a:ea typeface="Arial"/>
                <a:cs typeface="Arial"/>
                <a:sym typeface="Arial"/>
              </a:rPr>
              <a:t>FROM</a:t>
            </a:r>
            <a:r>
              <a:rPr lang="en" sz="1467">
                <a:solidFill>
                  <a:srgbClr val="000000"/>
                </a:solidFill>
                <a:latin typeface="Arial"/>
                <a:ea typeface="Arial"/>
                <a:cs typeface="Arial"/>
                <a:sym typeface="Arial"/>
              </a:rPr>
              <a:t>   Product, Purchase</a:t>
            </a:r>
            <a:endParaRPr sz="2400"/>
          </a:p>
          <a:p>
            <a:pPr>
              <a:lnSpc>
                <a:spcPct val="90000"/>
              </a:lnSpc>
              <a:spcBef>
                <a:spcPts val="293"/>
              </a:spcBef>
            </a:pPr>
            <a:r>
              <a:rPr lang="en" sz="1467">
                <a:solidFill>
                  <a:schemeClr val="accent2"/>
                </a:solidFill>
                <a:latin typeface="Arial"/>
                <a:ea typeface="Arial"/>
                <a:cs typeface="Arial"/>
                <a:sym typeface="Arial"/>
              </a:rPr>
              <a:t>WHERE</a:t>
            </a:r>
            <a:r>
              <a:rPr lang="en" sz="1467">
                <a:solidFill>
                  <a:srgbClr val="000000"/>
                </a:solidFill>
                <a:latin typeface="Arial"/>
                <a:ea typeface="Arial"/>
                <a:cs typeface="Arial"/>
                <a:sym typeface="Arial"/>
              </a:rPr>
              <a:t>  Product.name = Purchase.prodName</a:t>
            </a:r>
            <a:endParaRPr sz="1467">
              <a:solidFill>
                <a:srgbClr val="000000"/>
              </a:solidFill>
              <a:latin typeface="Arial"/>
              <a:ea typeface="Arial"/>
              <a:cs typeface="Arial"/>
              <a:sym typeface="Arial"/>
            </a:endParaRPr>
          </a:p>
        </p:txBody>
      </p:sp>
      <p:sp>
        <p:nvSpPr>
          <p:cNvPr id="523" name="Google Shape;523;p71"/>
          <p:cNvSpPr/>
          <p:nvPr/>
        </p:nvSpPr>
        <p:spPr>
          <a:xfrm>
            <a:off x="3108959" y="2482484"/>
            <a:ext cx="3258800" cy="52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nSpc>
                <a:spcPct val="90000"/>
              </a:lnSpc>
              <a:buClr>
                <a:srgbClr val="000000"/>
              </a:buClr>
              <a:buSzPts val="1100"/>
            </a:pPr>
            <a:r>
              <a:rPr lang="en" sz="1467">
                <a:solidFill>
                  <a:schemeClr val="accent2"/>
                </a:solidFill>
                <a:latin typeface="Arial"/>
                <a:ea typeface="Arial"/>
                <a:cs typeface="Arial"/>
                <a:sym typeface="Arial"/>
              </a:rPr>
              <a:t>Product(name, category)</a:t>
            </a:r>
            <a:endParaRPr sz="2400"/>
          </a:p>
          <a:p>
            <a:pPr>
              <a:lnSpc>
                <a:spcPct val="90000"/>
              </a:lnSpc>
              <a:buClr>
                <a:srgbClr val="000000"/>
              </a:buClr>
              <a:buSzPts val="1100"/>
            </a:pPr>
            <a:r>
              <a:rPr lang="en" sz="1467">
                <a:solidFill>
                  <a:schemeClr val="accent2"/>
                </a:solidFill>
                <a:latin typeface="Arial"/>
                <a:ea typeface="Arial"/>
                <a:cs typeface="Arial"/>
                <a:sym typeface="Arial"/>
              </a:rPr>
              <a:t>Purchase(prodName, store)</a:t>
            </a:r>
            <a:endParaRPr sz="1467">
              <a:solidFill>
                <a:srgbClr val="000000"/>
              </a:solidFill>
              <a:latin typeface="Arial"/>
              <a:ea typeface="Arial"/>
              <a:cs typeface="Arial"/>
              <a:sym typeface="Arial"/>
            </a:endParaRPr>
          </a:p>
        </p:txBody>
      </p:sp>
      <p:sp>
        <p:nvSpPr>
          <p:cNvPr id="524" name="Google Shape;524;p71"/>
          <p:cNvSpPr/>
          <p:nvPr/>
        </p:nvSpPr>
        <p:spPr>
          <a:xfrm>
            <a:off x="9592019" y="3125280"/>
            <a:ext cx="466400" cy="2186000"/>
          </a:xfrm>
          <a:prstGeom prst="rightBrace">
            <a:avLst>
              <a:gd name="adj1" fmla="val 8333"/>
              <a:gd name="adj2" fmla="val 50000"/>
            </a:avLst>
          </a:prstGeom>
          <a:noFill/>
          <a:ln w="9525" cap="flat" cmpd="sng">
            <a:solidFill>
              <a:srgbClr val="347EB8"/>
            </a:solidFill>
            <a:prstDash val="solid"/>
            <a:round/>
            <a:headEnd type="none" w="sm" len="sm"/>
            <a:tailEnd type="none" w="sm" len="sm"/>
          </a:ln>
        </p:spPr>
        <p:txBody>
          <a:bodyPr spcFirstLastPara="1" wrap="square" lIns="121900" tIns="60933" rIns="121900" bIns="60933" anchor="ctr" anchorCtr="0">
            <a:noAutofit/>
          </a:bodyPr>
          <a:lstStyle/>
          <a:p>
            <a:pPr algn="ctr"/>
            <a:endParaRPr sz="800">
              <a:solidFill>
                <a:schemeClr val="dk1"/>
              </a:solidFill>
              <a:latin typeface="Arial"/>
              <a:ea typeface="Arial"/>
              <a:cs typeface="Arial"/>
              <a:sym typeface="Arial"/>
            </a:endParaRPr>
          </a:p>
        </p:txBody>
      </p:sp>
      <p:sp>
        <p:nvSpPr>
          <p:cNvPr id="525" name="Google Shape;525;p71"/>
          <p:cNvSpPr txBox="1"/>
          <p:nvPr/>
        </p:nvSpPr>
        <p:spPr>
          <a:xfrm>
            <a:off x="10219832" y="4075788"/>
            <a:ext cx="1770000" cy="533600"/>
          </a:xfrm>
          <a:prstGeom prst="rect">
            <a:avLst/>
          </a:prstGeom>
          <a:noFill/>
          <a:ln>
            <a:noFill/>
          </a:ln>
        </p:spPr>
        <p:txBody>
          <a:bodyPr spcFirstLastPara="1" wrap="square" lIns="121900" tIns="60933" rIns="121900" bIns="60933" anchor="t" anchorCtr="0">
            <a:noAutofit/>
          </a:bodyPr>
          <a:lstStyle/>
          <a:p>
            <a:r>
              <a:rPr lang="en" sz="1333">
                <a:solidFill>
                  <a:srgbClr val="000000"/>
                </a:solidFill>
                <a:latin typeface="Arial"/>
                <a:ea typeface="Arial"/>
                <a:cs typeface="Arial"/>
                <a:sym typeface="Arial"/>
              </a:rPr>
              <a:t>Both equivalent:</a:t>
            </a:r>
            <a:endParaRPr sz="2400"/>
          </a:p>
          <a:p>
            <a:r>
              <a:rPr lang="en" sz="1333">
                <a:solidFill>
                  <a:srgbClr val="000000"/>
                </a:solidFill>
                <a:latin typeface="Arial"/>
                <a:ea typeface="Arial"/>
                <a:cs typeface="Arial"/>
                <a:sym typeface="Arial"/>
              </a:rPr>
              <a:t>Both INNER JOINS!</a:t>
            </a:r>
            <a:endParaRPr sz="1333">
              <a:solidFill>
                <a:srgbClr val="000000"/>
              </a:solidFill>
              <a:latin typeface="Arial"/>
              <a:ea typeface="Arial"/>
              <a:cs typeface="Arial"/>
              <a:sym typeface="Arial"/>
            </a:endParaRPr>
          </a:p>
          <a:p>
            <a:endParaRPr sz="1333"/>
          </a:p>
          <a:p>
            <a:r>
              <a:rPr lang="en" sz="1333"/>
              <a:t>[Like Below]</a:t>
            </a:r>
            <a:endParaRPr sz="1333"/>
          </a:p>
        </p:txBody>
      </p:sp>
      <p:sp>
        <p:nvSpPr>
          <p:cNvPr id="526" name="Google Shape;526;p71"/>
          <p:cNvSpPr/>
          <p:nvPr/>
        </p:nvSpPr>
        <p:spPr>
          <a:xfrm>
            <a:off x="3937477" y="5589221"/>
            <a:ext cx="4294400" cy="898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200">
                <a:solidFill>
                  <a:schemeClr val="accent2"/>
                </a:solidFill>
                <a:latin typeface="Arial"/>
                <a:ea typeface="Arial"/>
                <a:cs typeface="Arial"/>
                <a:sym typeface="Arial"/>
              </a:rPr>
              <a:t>SELECT</a:t>
            </a:r>
            <a:r>
              <a:rPr lang="en" sz="1200">
                <a:solidFill>
                  <a:srgbClr val="000000"/>
                </a:solidFill>
                <a:latin typeface="Arial"/>
                <a:ea typeface="Arial"/>
                <a:cs typeface="Arial"/>
                <a:sym typeface="Arial"/>
              </a:rPr>
              <a:t> Product.name, Purchase.store</a:t>
            </a:r>
            <a:endParaRPr sz="1200">
              <a:solidFill>
                <a:srgbClr val="000000"/>
              </a:solidFill>
              <a:latin typeface="Arial"/>
              <a:ea typeface="Arial"/>
              <a:cs typeface="Arial"/>
              <a:sym typeface="Arial"/>
            </a:endParaRPr>
          </a:p>
          <a:p>
            <a:pPr>
              <a:lnSpc>
                <a:spcPct val="90000"/>
              </a:lnSpc>
              <a:spcBef>
                <a:spcPts val="240"/>
              </a:spcBef>
            </a:pPr>
            <a:r>
              <a:rPr lang="en" sz="1200">
                <a:solidFill>
                  <a:schemeClr val="accent2"/>
                </a:solidFill>
                <a:latin typeface="Arial"/>
                <a:ea typeface="Arial"/>
                <a:cs typeface="Arial"/>
                <a:sym typeface="Arial"/>
              </a:rPr>
              <a:t>FROM</a:t>
            </a:r>
            <a:r>
              <a:rPr lang="en" sz="1200">
                <a:solidFill>
                  <a:srgbClr val="000000"/>
                </a:solidFill>
                <a:latin typeface="Arial"/>
                <a:ea typeface="Arial"/>
                <a:cs typeface="Arial"/>
                <a:sym typeface="Arial"/>
              </a:rPr>
              <a:t>   Product </a:t>
            </a:r>
            <a:endParaRPr sz="1200">
              <a:solidFill>
                <a:srgbClr val="000000"/>
              </a:solidFill>
              <a:latin typeface="Arial"/>
              <a:ea typeface="Arial"/>
              <a:cs typeface="Arial"/>
              <a:sym typeface="Arial"/>
            </a:endParaRPr>
          </a:p>
          <a:p>
            <a:pPr>
              <a:lnSpc>
                <a:spcPct val="90000"/>
              </a:lnSpc>
              <a:spcBef>
                <a:spcPts val="240"/>
              </a:spcBef>
            </a:pPr>
            <a:r>
              <a:rPr lang="en" sz="1200">
                <a:solidFill>
                  <a:schemeClr val="accent2"/>
                </a:solidFill>
                <a:latin typeface="Arial"/>
                <a:ea typeface="Arial"/>
                <a:cs typeface="Arial"/>
                <a:sym typeface="Arial"/>
              </a:rPr>
              <a:t>  </a:t>
            </a:r>
            <a:r>
              <a:rPr lang="en" sz="1200">
                <a:solidFill>
                  <a:srgbClr val="FF0000"/>
                </a:solidFill>
                <a:latin typeface="Arial"/>
                <a:ea typeface="Arial"/>
                <a:cs typeface="Arial"/>
                <a:sym typeface="Arial"/>
              </a:rPr>
              <a:t>INNER JOIN </a:t>
            </a:r>
            <a:r>
              <a:rPr lang="en" sz="1200">
                <a:solidFill>
                  <a:srgbClr val="000000"/>
                </a:solidFill>
                <a:latin typeface="Arial"/>
                <a:ea typeface="Arial"/>
                <a:cs typeface="Arial"/>
                <a:sym typeface="Arial"/>
              </a:rPr>
              <a:t>Purchase </a:t>
            </a:r>
            <a:endParaRPr sz="1200">
              <a:solidFill>
                <a:srgbClr val="000000"/>
              </a:solidFill>
              <a:latin typeface="Arial"/>
              <a:ea typeface="Arial"/>
              <a:cs typeface="Arial"/>
              <a:sym typeface="Arial"/>
            </a:endParaRPr>
          </a:p>
          <a:p>
            <a:pPr>
              <a:lnSpc>
                <a:spcPct val="90000"/>
              </a:lnSpc>
              <a:spcBef>
                <a:spcPts val="240"/>
              </a:spcBef>
            </a:pPr>
            <a:r>
              <a:rPr lang="en" sz="1200">
                <a:solidFill>
                  <a:srgbClr val="FF0000"/>
                </a:solidFill>
                <a:latin typeface="Arial"/>
                <a:ea typeface="Arial"/>
                <a:cs typeface="Arial"/>
                <a:sym typeface="Arial"/>
              </a:rPr>
              <a:t>	ON</a:t>
            </a:r>
            <a:r>
              <a:rPr lang="en" sz="1200">
                <a:solidFill>
                  <a:schemeClr val="accent2"/>
                </a:solidFill>
                <a:latin typeface="Arial"/>
                <a:ea typeface="Arial"/>
                <a:cs typeface="Arial"/>
                <a:sym typeface="Arial"/>
              </a:rPr>
              <a:t> </a:t>
            </a:r>
            <a:r>
              <a:rPr lang="en" sz="1200">
                <a:solidFill>
                  <a:srgbClr val="000000"/>
                </a:solidFill>
                <a:latin typeface="Arial"/>
                <a:ea typeface="Arial"/>
                <a:cs typeface="Arial"/>
                <a:sym typeface="Arial"/>
              </a:rPr>
              <a:t>Product.name = Purchase.prodName</a:t>
            </a:r>
            <a:endParaRPr sz="120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DFB13C6-51CD-4177-8153-856CAD0CB943}"/>
              </a:ext>
            </a:extLst>
          </p:cNvPr>
          <p:cNvPicPr>
            <a:picLocks noChangeAspect="1"/>
          </p:cNvPicPr>
          <p:nvPr/>
        </p:nvPicPr>
        <p:blipFill>
          <a:blip r:embed="rId4"/>
          <a:stretch>
            <a:fillRect/>
          </a:stretch>
        </p:blipFill>
        <p:spPr>
          <a:xfrm>
            <a:off x="8567756" y="478398"/>
            <a:ext cx="2981325" cy="202882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2" end="2"/>
                                            </p:txEl>
                                          </p:spTgt>
                                        </p:tgtEl>
                                        <p:attrNameLst>
                                          <p:attrName>style.visibility</p:attrName>
                                        </p:attrNameLst>
                                      </p:cBhvr>
                                      <p:to>
                                        <p:strVal val="visible"/>
                                      </p:to>
                                    </p:set>
                                  </p:childTnLst>
                                </p:cTn>
                              </p:par>
                            </p:childTnLst>
                          </p:cTn>
                        </p:par>
                        <p:par>
                          <p:cTn id="15" fill="hold">
                            <p:stCondLst>
                              <p:cond delay="1"/>
                            </p:stCondLst>
                            <p:childTnLst>
                              <p:par>
                                <p:cTn id="16" presetID="1" presetClass="entr" presetSubtype="0" fill="hold" nodeType="afterEffect">
                                  <p:stCondLst>
                                    <p:cond delay="0"/>
                                  </p:stCondLst>
                                  <p:childTnLst>
                                    <p:set>
                                      <p:cBhvr>
                                        <p:cTn id="17" dur="1" fill="hold">
                                          <p:stCondLst>
                                            <p:cond delay="0"/>
                                          </p:stCondLst>
                                        </p:cTn>
                                        <p:tgtEl>
                                          <p:spTgt spid="521"/>
                                        </p:tgtEl>
                                        <p:attrNameLst>
                                          <p:attrName>style.visibility</p:attrName>
                                        </p:attrNameLst>
                                      </p:cBhvr>
                                      <p:to>
                                        <p:strVal val="visible"/>
                                      </p:to>
                                    </p:set>
                                  </p:childTnLst>
                                </p:cTn>
                              </p:par>
                            </p:childTnLst>
                          </p:cTn>
                        </p:par>
                        <p:par>
                          <p:cTn id="18" fill="hold">
                            <p:stCondLst>
                              <p:cond delay="2"/>
                            </p:stCondLst>
                            <p:childTnLst>
                              <p:par>
                                <p:cTn id="19" presetID="1" presetClass="entr" presetSubtype="0" fill="hold" nodeType="afterEffect">
                                  <p:stCondLst>
                                    <p:cond delay="0"/>
                                  </p:stCondLst>
                                  <p:childTnLst>
                                    <p:set>
                                      <p:cBhvr>
                                        <p:cTn id="20" dur="1" fill="hold">
                                          <p:stCondLst>
                                            <p:cond delay="0"/>
                                          </p:stCondLst>
                                        </p:cTn>
                                        <p:tgtEl>
                                          <p:spTgt spid="523"/>
                                        </p:tgtEl>
                                        <p:attrNameLst>
                                          <p:attrName>style.visibility</p:attrName>
                                        </p:attrNameLst>
                                      </p:cBhvr>
                                      <p:to>
                                        <p:strVal val="visible"/>
                                      </p:to>
                                    </p:set>
                                  </p:childTnLst>
                                </p:cTn>
                              </p:par>
                            </p:childTnLst>
                          </p:cTn>
                        </p:par>
                        <p:par>
                          <p:cTn id="21" fill="hold">
                            <p:stCondLst>
                              <p:cond delay="3"/>
                            </p:stCondLst>
                            <p:childTnLst>
                              <p:par>
                                <p:cTn id="22" presetID="1" presetClass="entr" presetSubtype="0" fill="hold" nodeType="afterEffect">
                                  <p:stCondLst>
                                    <p:cond delay="0"/>
                                  </p:stCondLst>
                                  <p:childTnLst>
                                    <p:set>
                                      <p:cBhvr>
                                        <p:cTn id="23" dur="1" fill="hold">
                                          <p:stCondLst>
                                            <p:cond delay="0"/>
                                          </p:stCondLst>
                                        </p:cTn>
                                        <p:tgtEl>
                                          <p:spTgt spid="5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4"/>
                                        </p:tgtEl>
                                        <p:attrNameLst>
                                          <p:attrName>style.visibility</p:attrName>
                                        </p:attrNameLst>
                                      </p:cBhvr>
                                      <p:to>
                                        <p:strVal val="visible"/>
                                      </p:to>
                                    </p:set>
                                    <p:animEffect transition="in" filter="fade">
                                      <p:cBhvr>
                                        <p:cTn id="28" dur="500"/>
                                        <p:tgtEl>
                                          <p:spTgt spid="524"/>
                                        </p:tgtEl>
                                      </p:cBhvr>
                                    </p:animEffect>
                                  </p:childTnLst>
                                </p:cTn>
                              </p:par>
                              <p:par>
                                <p:cTn id="29" presetID="10" presetClass="entr" presetSubtype="0" fill="hold" nodeType="withEffect">
                                  <p:stCondLst>
                                    <p:cond delay="0"/>
                                  </p:stCondLst>
                                  <p:childTnLst>
                                    <p:set>
                                      <p:cBhvr>
                                        <p:cTn id="30" dur="1" fill="hold">
                                          <p:stCondLst>
                                            <p:cond delay="0"/>
                                          </p:stCondLst>
                                        </p:cTn>
                                        <p:tgtEl>
                                          <p:spTgt spid="525"/>
                                        </p:tgtEl>
                                        <p:attrNameLst>
                                          <p:attrName>style.visibility</p:attrName>
                                        </p:attrNameLst>
                                      </p:cBhvr>
                                      <p:to>
                                        <p:strVal val="visible"/>
                                      </p:to>
                                    </p:set>
                                    <p:animEffect transition="in" filter="fade">
                                      <p:cBhvr>
                                        <p:cTn id="31" dur="500"/>
                                        <p:tgtEl>
                                          <p:spTgt spid="5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6"/>
                                        </p:tgtEl>
                                        <p:attrNameLst>
                                          <p:attrName>style.visibility</p:attrName>
                                        </p:attrNameLst>
                                      </p:cBhvr>
                                      <p:to>
                                        <p:strVal val="visible"/>
                                      </p:to>
                                    </p:set>
                                    <p:animEffect transition="in" filter="fade">
                                      <p:cBhvr>
                                        <p:cTn id="36" dur="10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2"/>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Inner Joins + NULLS = Lost data?</a:t>
            </a:r>
            <a:endParaRPr sz="3733" b="1">
              <a:solidFill>
                <a:srgbClr val="666666"/>
              </a:solidFill>
              <a:latin typeface="Montserrat"/>
              <a:ea typeface="Montserrat"/>
              <a:cs typeface="Montserrat"/>
              <a:sym typeface="Montserrat"/>
            </a:endParaRPr>
          </a:p>
        </p:txBody>
      </p:sp>
      <p:sp>
        <p:nvSpPr>
          <p:cNvPr id="532" name="Google Shape;532;p72"/>
          <p:cNvSpPr txBox="1"/>
          <p:nvPr/>
        </p:nvSpPr>
        <p:spPr>
          <a:xfrm>
            <a:off x="3108964" y="2019301"/>
            <a:ext cx="6949600" cy="32920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1400"/>
            </a:pPr>
            <a:r>
              <a:rPr lang="en" sz="1867">
                <a:solidFill>
                  <a:srgbClr val="000000"/>
                </a:solidFill>
                <a:latin typeface="Arial"/>
                <a:ea typeface="Arial"/>
                <a:cs typeface="Arial"/>
                <a:sym typeface="Arial"/>
              </a:rPr>
              <a:t>By</a:t>
            </a:r>
            <a:r>
              <a:rPr lang="en" sz="1867" i="1">
                <a:solidFill>
                  <a:srgbClr val="000000"/>
                </a:solidFill>
                <a:latin typeface="Arial"/>
                <a:ea typeface="Arial"/>
                <a:cs typeface="Arial"/>
                <a:sym typeface="Arial"/>
              </a:rPr>
              <a:t> </a:t>
            </a:r>
            <a:r>
              <a:rPr lang="en" sz="1867">
                <a:solidFill>
                  <a:srgbClr val="000000"/>
                </a:solidFill>
                <a:latin typeface="Arial"/>
                <a:ea typeface="Arial"/>
                <a:cs typeface="Arial"/>
                <a:sym typeface="Arial"/>
              </a:rPr>
              <a:t>default, joins in SQL are </a:t>
            </a:r>
            <a:r>
              <a:rPr lang="en" sz="1867" b="1">
                <a:solidFill>
                  <a:srgbClr val="000000"/>
                </a:solidFill>
                <a:latin typeface="Arial"/>
                <a:ea typeface="Arial"/>
                <a:cs typeface="Arial"/>
                <a:sym typeface="Arial"/>
              </a:rPr>
              <a:t>“inner joins”:</a:t>
            </a:r>
            <a:endParaRPr sz="2400"/>
          </a:p>
          <a:p>
            <a:pPr>
              <a:lnSpc>
                <a:spcPct val="90000"/>
              </a:lnSpc>
              <a:buClr>
                <a:srgbClr val="000000"/>
              </a:buClr>
              <a:buSzPts val="1400"/>
            </a:pPr>
            <a:r>
              <a:rPr lang="en" sz="1867">
                <a:solidFill>
                  <a:schemeClr val="accent2"/>
                </a:solidFill>
                <a:latin typeface="Arial"/>
                <a:ea typeface="Arial"/>
                <a:cs typeface="Arial"/>
                <a:sym typeface="Arial"/>
              </a:rPr>
              <a:t>	</a:t>
            </a:r>
            <a:endParaRPr sz="2400"/>
          </a:p>
          <a:p>
            <a:pPr>
              <a:lnSpc>
                <a:spcPct val="90000"/>
              </a:lnSpc>
              <a:buClr>
                <a:srgbClr val="000000"/>
              </a:buClr>
              <a:buSzPts val="1400"/>
            </a:pPr>
            <a:r>
              <a:rPr lang="en" sz="1867">
                <a:solidFill>
                  <a:schemeClr val="accent2"/>
                </a:solidFill>
                <a:latin typeface="Arial"/>
                <a:ea typeface="Arial"/>
                <a:cs typeface="Arial"/>
                <a:sym typeface="Arial"/>
              </a:rPr>
              <a:t>     </a:t>
            </a:r>
            <a:endParaRPr sz="1867">
              <a:solidFill>
                <a:srgbClr val="000000"/>
              </a:solidFill>
              <a:latin typeface="Arial"/>
              <a:ea typeface="Arial"/>
              <a:cs typeface="Arial"/>
              <a:sym typeface="Arial"/>
            </a:endParaRPr>
          </a:p>
        </p:txBody>
      </p:sp>
      <p:sp>
        <p:nvSpPr>
          <p:cNvPr id="534" name="Google Shape;534;p72"/>
          <p:cNvSpPr/>
          <p:nvPr/>
        </p:nvSpPr>
        <p:spPr>
          <a:xfrm>
            <a:off x="3108965" y="3219073"/>
            <a:ext cx="5112800" cy="822800"/>
          </a:xfrm>
          <a:prstGeom prst="rect">
            <a:avLst/>
          </a:prstGeom>
          <a:solidFill>
            <a:schemeClr val="lt1"/>
          </a:solidFill>
          <a:ln w="9525" cap="flat" cmpd="sng">
            <a:solidFill>
              <a:schemeClr val="dk1"/>
            </a:solidFill>
            <a:prstDash val="dot"/>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467">
                <a:solidFill>
                  <a:schemeClr val="accent2"/>
                </a:solidFill>
                <a:latin typeface="Arial"/>
                <a:ea typeface="Arial"/>
                <a:cs typeface="Arial"/>
                <a:sym typeface="Arial"/>
              </a:rPr>
              <a:t>SELECT</a:t>
            </a:r>
            <a:r>
              <a:rPr lang="en" sz="1467">
                <a:solidFill>
                  <a:srgbClr val="000000"/>
                </a:solidFill>
                <a:latin typeface="Arial"/>
                <a:ea typeface="Arial"/>
                <a:cs typeface="Arial"/>
                <a:sym typeface="Arial"/>
              </a:rPr>
              <a:t> Product.name, Purchase.store</a:t>
            </a:r>
            <a:endParaRPr sz="1467">
              <a:solidFill>
                <a:srgbClr val="000000"/>
              </a:solidFill>
              <a:latin typeface="Arial"/>
              <a:ea typeface="Arial"/>
              <a:cs typeface="Arial"/>
              <a:sym typeface="Arial"/>
            </a:endParaRPr>
          </a:p>
          <a:p>
            <a:pPr>
              <a:lnSpc>
                <a:spcPct val="90000"/>
              </a:lnSpc>
              <a:spcBef>
                <a:spcPts val="293"/>
              </a:spcBef>
            </a:pPr>
            <a:r>
              <a:rPr lang="en" sz="1467">
                <a:solidFill>
                  <a:schemeClr val="accent2"/>
                </a:solidFill>
                <a:latin typeface="Arial"/>
                <a:ea typeface="Arial"/>
                <a:cs typeface="Arial"/>
                <a:sym typeface="Arial"/>
              </a:rPr>
              <a:t>FROM</a:t>
            </a:r>
            <a:r>
              <a:rPr lang="en" sz="1467">
                <a:solidFill>
                  <a:srgbClr val="000000"/>
                </a:solidFill>
                <a:latin typeface="Arial"/>
                <a:ea typeface="Arial"/>
                <a:cs typeface="Arial"/>
                <a:sym typeface="Arial"/>
              </a:rPr>
              <a:t>   Product </a:t>
            </a:r>
            <a:endParaRPr sz="1467">
              <a:solidFill>
                <a:srgbClr val="000000"/>
              </a:solidFill>
              <a:latin typeface="Arial"/>
              <a:ea typeface="Arial"/>
              <a:cs typeface="Arial"/>
              <a:sym typeface="Arial"/>
            </a:endParaRPr>
          </a:p>
          <a:p>
            <a:pPr>
              <a:lnSpc>
                <a:spcPct val="90000"/>
              </a:lnSpc>
              <a:spcBef>
                <a:spcPts val="293"/>
              </a:spcBef>
            </a:pPr>
            <a:r>
              <a:rPr lang="en" sz="1467">
                <a:solidFill>
                  <a:schemeClr val="accent2"/>
                </a:solidFill>
                <a:latin typeface="Arial"/>
                <a:ea typeface="Arial"/>
                <a:cs typeface="Arial"/>
                <a:sym typeface="Arial"/>
              </a:rPr>
              <a:t>  </a:t>
            </a:r>
            <a:r>
              <a:rPr lang="en" sz="1467">
                <a:solidFill>
                  <a:srgbClr val="FF0000"/>
                </a:solidFill>
                <a:latin typeface="Arial"/>
                <a:ea typeface="Arial"/>
                <a:cs typeface="Arial"/>
                <a:sym typeface="Arial"/>
              </a:rPr>
              <a:t>JOIN </a:t>
            </a:r>
            <a:r>
              <a:rPr lang="en" sz="1467">
                <a:solidFill>
                  <a:srgbClr val="000000"/>
                </a:solidFill>
                <a:latin typeface="Arial"/>
                <a:ea typeface="Arial"/>
                <a:cs typeface="Arial"/>
                <a:sym typeface="Arial"/>
              </a:rPr>
              <a:t>Purchase </a:t>
            </a:r>
            <a:r>
              <a:rPr lang="en" sz="1467">
                <a:solidFill>
                  <a:srgbClr val="FF0000"/>
                </a:solidFill>
                <a:latin typeface="Arial"/>
                <a:ea typeface="Arial"/>
                <a:cs typeface="Arial"/>
                <a:sym typeface="Arial"/>
              </a:rPr>
              <a:t>ON</a:t>
            </a:r>
            <a:r>
              <a:rPr lang="en" sz="1467">
                <a:solidFill>
                  <a:schemeClr val="accent2"/>
                </a:solidFill>
                <a:latin typeface="Arial"/>
                <a:ea typeface="Arial"/>
                <a:cs typeface="Arial"/>
                <a:sym typeface="Arial"/>
              </a:rPr>
              <a:t> </a:t>
            </a:r>
            <a:r>
              <a:rPr lang="en" sz="1467">
                <a:solidFill>
                  <a:srgbClr val="000000"/>
                </a:solidFill>
                <a:latin typeface="Arial"/>
                <a:ea typeface="Arial"/>
                <a:cs typeface="Arial"/>
                <a:sym typeface="Arial"/>
              </a:rPr>
              <a:t>Product.name = Purchase.prodName</a:t>
            </a:r>
            <a:endParaRPr sz="1467">
              <a:solidFill>
                <a:srgbClr val="000000"/>
              </a:solidFill>
              <a:latin typeface="Arial"/>
              <a:ea typeface="Arial"/>
              <a:cs typeface="Arial"/>
              <a:sym typeface="Arial"/>
            </a:endParaRPr>
          </a:p>
        </p:txBody>
      </p:sp>
      <p:sp>
        <p:nvSpPr>
          <p:cNvPr id="535" name="Google Shape;535;p72"/>
          <p:cNvSpPr/>
          <p:nvPr/>
        </p:nvSpPr>
        <p:spPr>
          <a:xfrm>
            <a:off x="3108964" y="2482484"/>
            <a:ext cx="3258800" cy="52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nSpc>
                <a:spcPct val="90000"/>
              </a:lnSpc>
              <a:buClr>
                <a:srgbClr val="000000"/>
              </a:buClr>
              <a:buSzPts val="1100"/>
            </a:pPr>
            <a:r>
              <a:rPr lang="en" sz="1467">
                <a:solidFill>
                  <a:schemeClr val="accent2"/>
                </a:solidFill>
                <a:latin typeface="Arial"/>
                <a:ea typeface="Arial"/>
                <a:cs typeface="Arial"/>
                <a:sym typeface="Arial"/>
              </a:rPr>
              <a:t>Product(name, category)</a:t>
            </a:r>
            <a:endParaRPr sz="2400"/>
          </a:p>
          <a:p>
            <a:pPr>
              <a:lnSpc>
                <a:spcPct val="90000"/>
              </a:lnSpc>
              <a:buClr>
                <a:srgbClr val="000000"/>
              </a:buClr>
              <a:buSzPts val="1100"/>
            </a:pPr>
            <a:r>
              <a:rPr lang="en" sz="1467">
                <a:solidFill>
                  <a:schemeClr val="accent2"/>
                </a:solidFill>
                <a:latin typeface="Arial"/>
                <a:ea typeface="Arial"/>
                <a:cs typeface="Arial"/>
                <a:sym typeface="Arial"/>
              </a:rPr>
              <a:t>Purchase(prodName, store)</a:t>
            </a:r>
            <a:endParaRPr sz="1467">
              <a:solidFill>
                <a:srgbClr val="000000"/>
              </a:solidFill>
              <a:latin typeface="Arial"/>
              <a:ea typeface="Arial"/>
              <a:cs typeface="Arial"/>
              <a:sym typeface="Arial"/>
            </a:endParaRPr>
          </a:p>
        </p:txBody>
      </p:sp>
      <p:pic>
        <p:nvPicPr>
          <p:cNvPr id="536" name="Google Shape;536;p72"/>
          <p:cNvPicPr preferRelativeResize="0"/>
          <p:nvPr/>
        </p:nvPicPr>
        <p:blipFill>
          <a:blip r:embed="rId4">
            <a:alphaModFix/>
          </a:blip>
          <a:stretch>
            <a:fillRect/>
          </a:stretch>
        </p:blipFill>
        <p:spPr>
          <a:xfrm>
            <a:off x="7325701" y="4201234"/>
            <a:ext cx="2023900" cy="755033"/>
          </a:xfrm>
          <a:prstGeom prst="rect">
            <a:avLst/>
          </a:prstGeom>
          <a:noFill/>
          <a:ln>
            <a:noFill/>
          </a:ln>
        </p:spPr>
      </p:pic>
      <p:pic>
        <p:nvPicPr>
          <p:cNvPr id="537" name="Google Shape;537;p72"/>
          <p:cNvPicPr preferRelativeResize="0"/>
          <p:nvPr/>
        </p:nvPicPr>
        <p:blipFill>
          <a:blip r:embed="rId5">
            <a:alphaModFix/>
          </a:blip>
          <a:stretch>
            <a:fillRect/>
          </a:stretch>
        </p:blipFill>
        <p:spPr>
          <a:xfrm>
            <a:off x="5463367" y="4201234"/>
            <a:ext cx="1459300" cy="1008633"/>
          </a:xfrm>
          <a:prstGeom prst="rect">
            <a:avLst/>
          </a:prstGeom>
          <a:noFill/>
          <a:ln>
            <a:noFill/>
          </a:ln>
        </p:spPr>
      </p:pic>
      <p:pic>
        <p:nvPicPr>
          <p:cNvPr id="3" name="Picture 2">
            <a:extLst>
              <a:ext uri="{FF2B5EF4-FFF2-40B4-BE49-F238E27FC236}">
                <a16:creationId xmlns:a16="http://schemas.microsoft.com/office/drawing/2014/main" id="{F1E04289-2340-4548-B3BD-0241DCC54C97}"/>
              </a:ext>
            </a:extLst>
          </p:cNvPr>
          <p:cNvPicPr>
            <a:picLocks noChangeAspect="1"/>
          </p:cNvPicPr>
          <p:nvPr/>
        </p:nvPicPr>
        <p:blipFill>
          <a:blip r:embed="rId6"/>
          <a:stretch>
            <a:fillRect/>
          </a:stretch>
        </p:blipFill>
        <p:spPr>
          <a:xfrm>
            <a:off x="8911642" y="1400175"/>
            <a:ext cx="2981325" cy="2028825"/>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3"/>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Outer Joins</a:t>
            </a:r>
            <a:endParaRPr sz="3733" b="1">
              <a:solidFill>
                <a:srgbClr val="666666"/>
              </a:solidFill>
              <a:latin typeface="Montserrat"/>
              <a:ea typeface="Montserrat"/>
              <a:cs typeface="Montserrat"/>
              <a:sym typeface="Montserrat"/>
            </a:endParaRPr>
          </a:p>
        </p:txBody>
      </p:sp>
      <p:sp>
        <p:nvSpPr>
          <p:cNvPr id="543" name="Google Shape;543;p73"/>
          <p:cNvSpPr txBox="1"/>
          <p:nvPr/>
        </p:nvSpPr>
        <p:spPr>
          <a:xfrm>
            <a:off x="3098800" y="1905000"/>
            <a:ext cx="7680800" cy="3292000"/>
          </a:xfrm>
          <a:prstGeom prst="rect">
            <a:avLst/>
          </a:prstGeom>
          <a:noFill/>
          <a:ln>
            <a:noFill/>
          </a:ln>
        </p:spPr>
        <p:txBody>
          <a:bodyPr spcFirstLastPara="1" wrap="square" lIns="121900" tIns="60933" rIns="121900" bIns="60933" anchor="t" anchorCtr="0">
            <a:noAutofit/>
          </a:bodyPr>
          <a:lstStyle/>
          <a:p>
            <a:pPr marL="309026" indent="-309026">
              <a:buClr>
                <a:srgbClr val="000000"/>
              </a:buClr>
              <a:buSzPts val="1600"/>
              <a:buFont typeface="Arial"/>
              <a:buChar char="•"/>
            </a:pPr>
            <a:r>
              <a:rPr lang="en" sz="2133">
                <a:solidFill>
                  <a:srgbClr val="000000"/>
                </a:solidFill>
                <a:latin typeface="Arial"/>
                <a:ea typeface="Arial"/>
                <a:cs typeface="Arial"/>
                <a:sym typeface="Arial"/>
              </a:rPr>
              <a:t>An </a:t>
            </a:r>
            <a:r>
              <a:rPr lang="en" sz="2133" b="1">
                <a:solidFill>
                  <a:srgbClr val="000000"/>
                </a:solidFill>
                <a:latin typeface="Arial"/>
                <a:ea typeface="Arial"/>
                <a:cs typeface="Arial"/>
                <a:sym typeface="Arial"/>
              </a:rPr>
              <a:t>outer join</a:t>
            </a:r>
            <a:r>
              <a:rPr lang="en" sz="2133">
                <a:solidFill>
                  <a:srgbClr val="000000"/>
                </a:solidFill>
                <a:latin typeface="Arial"/>
                <a:ea typeface="Arial"/>
                <a:cs typeface="Arial"/>
                <a:sym typeface="Arial"/>
              </a:rPr>
              <a:t> returns tuples from the joined relations that don’t have a corresponding tuple in the other relations</a:t>
            </a:r>
            <a:endParaRPr sz="2400"/>
          </a:p>
          <a:p>
            <a:pPr marL="615934" lvl="1" indent="-306908">
              <a:buClr>
                <a:srgbClr val="000000"/>
              </a:buClr>
              <a:buSzPts val="1400"/>
              <a:buFont typeface="Arial"/>
              <a:buChar char="•"/>
            </a:pPr>
            <a:r>
              <a:rPr lang="en" sz="1867">
                <a:solidFill>
                  <a:srgbClr val="000000"/>
                </a:solidFill>
                <a:latin typeface="Arial"/>
                <a:ea typeface="Arial"/>
                <a:cs typeface="Arial"/>
                <a:sym typeface="Arial"/>
              </a:rPr>
              <a:t>I.e. If we join relations A and B on a.X = b.X, and there is an entry in A with X=5, but none in B with X=5…</a:t>
            </a:r>
            <a:endParaRPr sz="2400"/>
          </a:p>
          <a:p>
            <a:pPr marL="615934" lvl="2" indent="-306908">
              <a:buClr>
                <a:srgbClr val="000000"/>
              </a:buClr>
              <a:buSzPts val="1400"/>
              <a:buFont typeface="Arial"/>
              <a:buChar char="•"/>
            </a:pPr>
            <a:r>
              <a:rPr lang="en" sz="1867">
                <a:solidFill>
                  <a:srgbClr val="000000"/>
                </a:solidFill>
                <a:latin typeface="Arial"/>
                <a:ea typeface="Arial"/>
                <a:cs typeface="Arial"/>
                <a:sym typeface="Arial"/>
              </a:rPr>
              <a:t>A LEFT OUTER JOIN will return a tuple (a, NULL)!</a:t>
            </a:r>
            <a:endParaRPr sz="2133">
              <a:solidFill>
                <a:srgbClr val="000000"/>
              </a:solidFill>
              <a:latin typeface="Arial"/>
              <a:ea typeface="Arial"/>
              <a:cs typeface="Arial"/>
              <a:sym typeface="Arial"/>
            </a:endParaRPr>
          </a:p>
          <a:p>
            <a:pPr marL="309026" indent="-173562">
              <a:buClr>
                <a:srgbClr val="000000"/>
              </a:buClr>
              <a:buSzPts val="1600"/>
            </a:pPr>
            <a:endParaRPr sz="2133">
              <a:solidFill>
                <a:srgbClr val="000000"/>
              </a:solidFill>
              <a:latin typeface="Arial"/>
              <a:ea typeface="Arial"/>
              <a:cs typeface="Arial"/>
              <a:sym typeface="Arial"/>
            </a:endParaRPr>
          </a:p>
          <a:p>
            <a:pPr marL="309026" indent="-309026">
              <a:buClr>
                <a:srgbClr val="000000"/>
              </a:buClr>
              <a:buSzPts val="1600"/>
              <a:buFont typeface="Arial"/>
              <a:buChar char="•"/>
            </a:pPr>
            <a:r>
              <a:rPr lang="en" sz="2133">
                <a:solidFill>
                  <a:srgbClr val="000000"/>
                </a:solidFill>
                <a:latin typeface="Arial"/>
                <a:ea typeface="Arial"/>
                <a:cs typeface="Arial"/>
                <a:sym typeface="Arial"/>
              </a:rPr>
              <a:t>Left outer joins in SQL:</a:t>
            </a:r>
            <a:r>
              <a:rPr lang="en" sz="2133">
                <a:solidFill>
                  <a:schemeClr val="accent2"/>
                </a:solidFill>
                <a:latin typeface="Arial"/>
                <a:ea typeface="Arial"/>
                <a:cs typeface="Arial"/>
                <a:sym typeface="Arial"/>
              </a:rPr>
              <a:t>	</a:t>
            </a:r>
            <a:endParaRPr sz="2133">
              <a:solidFill>
                <a:srgbClr val="000000"/>
              </a:solidFill>
              <a:latin typeface="Arial"/>
              <a:ea typeface="Arial"/>
              <a:cs typeface="Arial"/>
              <a:sym typeface="Arial"/>
            </a:endParaRPr>
          </a:p>
          <a:p>
            <a:pPr marL="309026" indent="-173562">
              <a:buClr>
                <a:srgbClr val="000000"/>
              </a:buClr>
              <a:buSzPts val="1600"/>
            </a:pPr>
            <a:endParaRPr sz="2133">
              <a:solidFill>
                <a:srgbClr val="000000"/>
              </a:solidFill>
              <a:latin typeface="Arial"/>
              <a:ea typeface="Arial"/>
              <a:cs typeface="Arial"/>
              <a:sym typeface="Arial"/>
            </a:endParaRPr>
          </a:p>
        </p:txBody>
      </p:sp>
      <p:sp>
        <p:nvSpPr>
          <p:cNvPr id="544" name="Google Shape;544;p73"/>
          <p:cNvSpPr/>
          <p:nvPr/>
        </p:nvSpPr>
        <p:spPr>
          <a:xfrm>
            <a:off x="6613307" y="3796893"/>
            <a:ext cx="4860800" cy="1157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600">
                <a:solidFill>
                  <a:schemeClr val="accent2"/>
                </a:solidFill>
                <a:latin typeface="Arial"/>
                <a:ea typeface="Arial"/>
                <a:cs typeface="Arial"/>
                <a:sym typeface="Arial"/>
              </a:rPr>
              <a:t>SELECT</a:t>
            </a:r>
            <a:r>
              <a:rPr lang="en" sz="1600">
                <a:solidFill>
                  <a:srgbClr val="000000"/>
                </a:solidFill>
                <a:latin typeface="Arial"/>
                <a:ea typeface="Arial"/>
                <a:cs typeface="Arial"/>
                <a:sym typeface="Arial"/>
              </a:rPr>
              <a:t> Product.name, Purchase.store</a:t>
            </a:r>
            <a:endParaRPr sz="1600">
              <a:solidFill>
                <a:srgbClr val="000000"/>
              </a:solidFill>
              <a:latin typeface="Arial"/>
              <a:ea typeface="Arial"/>
              <a:cs typeface="Arial"/>
              <a:sym typeface="Arial"/>
            </a:endParaRPr>
          </a:p>
          <a:p>
            <a:pPr>
              <a:lnSpc>
                <a:spcPct val="90000"/>
              </a:lnSpc>
              <a:spcBef>
                <a:spcPts val="320"/>
              </a:spcBef>
            </a:pPr>
            <a:r>
              <a:rPr lang="en" sz="1600">
                <a:solidFill>
                  <a:schemeClr val="accent2"/>
                </a:solidFill>
                <a:latin typeface="Arial"/>
                <a:ea typeface="Arial"/>
                <a:cs typeface="Arial"/>
                <a:sym typeface="Arial"/>
              </a:rPr>
              <a:t>FROM</a:t>
            </a:r>
            <a:r>
              <a:rPr lang="en" sz="1600">
                <a:solidFill>
                  <a:srgbClr val="000000"/>
                </a:solidFill>
                <a:latin typeface="Arial"/>
                <a:ea typeface="Arial"/>
                <a:cs typeface="Arial"/>
                <a:sym typeface="Arial"/>
              </a:rPr>
              <a:t>   Product </a:t>
            </a:r>
            <a:endParaRPr sz="1600">
              <a:solidFill>
                <a:srgbClr val="000000"/>
              </a:solidFill>
              <a:latin typeface="Arial"/>
              <a:ea typeface="Arial"/>
              <a:cs typeface="Arial"/>
              <a:sym typeface="Arial"/>
            </a:endParaRPr>
          </a:p>
          <a:p>
            <a:pPr>
              <a:lnSpc>
                <a:spcPct val="90000"/>
              </a:lnSpc>
              <a:spcBef>
                <a:spcPts val="320"/>
              </a:spcBef>
            </a:pPr>
            <a:r>
              <a:rPr lang="en" sz="1600">
                <a:solidFill>
                  <a:schemeClr val="accent2"/>
                </a:solidFill>
                <a:latin typeface="Arial"/>
                <a:ea typeface="Arial"/>
                <a:cs typeface="Arial"/>
                <a:sym typeface="Arial"/>
              </a:rPr>
              <a:t>  </a:t>
            </a:r>
            <a:r>
              <a:rPr lang="en" sz="1600">
                <a:solidFill>
                  <a:srgbClr val="FF0000"/>
                </a:solidFill>
                <a:latin typeface="Arial"/>
                <a:ea typeface="Arial"/>
                <a:cs typeface="Arial"/>
                <a:sym typeface="Arial"/>
              </a:rPr>
              <a:t>LEFT OUTER JOIN </a:t>
            </a:r>
            <a:r>
              <a:rPr lang="en" sz="1600">
                <a:solidFill>
                  <a:srgbClr val="000000"/>
                </a:solidFill>
                <a:latin typeface="Arial"/>
                <a:ea typeface="Arial"/>
                <a:cs typeface="Arial"/>
                <a:sym typeface="Arial"/>
              </a:rPr>
              <a:t>Purchase </a:t>
            </a:r>
            <a:r>
              <a:rPr lang="en" sz="1600">
                <a:solidFill>
                  <a:srgbClr val="FF0000"/>
                </a:solidFill>
                <a:latin typeface="Arial"/>
                <a:ea typeface="Arial"/>
                <a:cs typeface="Arial"/>
                <a:sym typeface="Arial"/>
              </a:rPr>
              <a:t>ON</a:t>
            </a:r>
            <a:r>
              <a:rPr lang="en" sz="1600">
                <a:solidFill>
                  <a:schemeClr val="accent2"/>
                </a:solidFill>
                <a:latin typeface="Arial"/>
                <a:ea typeface="Arial"/>
                <a:cs typeface="Arial"/>
                <a:sym typeface="Arial"/>
              </a:rPr>
              <a:t> </a:t>
            </a:r>
            <a:endParaRPr sz="1600">
              <a:solidFill>
                <a:schemeClr val="accent2"/>
              </a:solidFill>
              <a:latin typeface="Arial"/>
              <a:ea typeface="Arial"/>
              <a:cs typeface="Arial"/>
              <a:sym typeface="Arial"/>
            </a:endParaRPr>
          </a:p>
          <a:p>
            <a:pPr>
              <a:lnSpc>
                <a:spcPct val="90000"/>
              </a:lnSpc>
              <a:spcBef>
                <a:spcPts val="320"/>
              </a:spcBef>
            </a:pPr>
            <a:r>
              <a:rPr lang="en" sz="1600">
                <a:solidFill>
                  <a:schemeClr val="accent2"/>
                </a:solidFill>
                <a:latin typeface="Arial"/>
                <a:ea typeface="Arial"/>
                <a:cs typeface="Arial"/>
                <a:sym typeface="Arial"/>
              </a:rPr>
              <a:t>	</a:t>
            </a:r>
            <a:r>
              <a:rPr lang="en" sz="1600">
                <a:solidFill>
                  <a:srgbClr val="000000"/>
                </a:solidFill>
                <a:latin typeface="Arial"/>
                <a:ea typeface="Arial"/>
                <a:cs typeface="Arial"/>
                <a:sym typeface="Arial"/>
              </a:rPr>
              <a:t>Product.name = Purchase.prodName</a:t>
            </a:r>
            <a:endParaRPr sz="1600">
              <a:solidFill>
                <a:srgbClr val="000000"/>
              </a:solidFill>
              <a:latin typeface="Arial"/>
              <a:ea typeface="Arial"/>
              <a:cs typeface="Arial"/>
              <a:sym typeface="Arial"/>
            </a:endParaRPr>
          </a:p>
        </p:txBody>
      </p:sp>
      <p:sp>
        <p:nvSpPr>
          <p:cNvPr id="545" name="Google Shape;545;p73"/>
          <p:cNvSpPr/>
          <p:nvPr/>
        </p:nvSpPr>
        <p:spPr>
          <a:xfrm>
            <a:off x="5021103" y="5435888"/>
            <a:ext cx="4984800" cy="381600"/>
          </a:xfrm>
          <a:prstGeom prst="rect">
            <a:avLst/>
          </a:prstGeom>
          <a:solidFill>
            <a:srgbClr val="FCE5CD"/>
          </a:solidFill>
          <a:ln>
            <a:noFill/>
          </a:ln>
        </p:spPr>
        <p:txBody>
          <a:bodyPr spcFirstLastPara="1" wrap="square" lIns="121900" tIns="60933" rIns="121900" bIns="60933" anchor="t" anchorCtr="0">
            <a:noAutofit/>
          </a:bodyPr>
          <a:lstStyle/>
          <a:p>
            <a:pPr>
              <a:lnSpc>
                <a:spcPct val="90000"/>
              </a:lnSpc>
            </a:pPr>
            <a:r>
              <a:rPr lang="en" sz="1867">
                <a:solidFill>
                  <a:srgbClr val="000000"/>
                </a:solidFill>
                <a:latin typeface="Arial"/>
                <a:ea typeface="Arial"/>
                <a:cs typeface="Arial"/>
                <a:sym typeface="Arial"/>
              </a:rPr>
              <a:t>Now we’ll get products even if they didn’t sell</a:t>
            </a:r>
            <a:endParaRPr sz="1867">
              <a:solidFill>
                <a:srgbClr val="000000"/>
              </a:solidFill>
              <a:latin typeface="Arial"/>
              <a:ea typeface="Arial"/>
              <a:cs typeface="Arial"/>
              <a:sym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4"/>
          <p:cNvSpPr txBox="1">
            <a:spLocks noGrp="1"/>
          </p:cNvSpPr>
          <p:nvPr>
            <p:ph type="ctrTitle" idx="4294967295"/>
          </p:nvPr>
        </p:nvSpPr>
        <p:spPr>
          <a:xfrm>
            <a:off x="2985367" y="342767"/>
            <a:ext cx="8907600" cy="10556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LEFT OUTER JOIN</a:t>
            </a:r>
            <a:endParaRPr sz="3733" b="1">
              <a:solidFill>
                <a:srgbClr val="666666"/>
              </a:solidFill>
              <a:latin typeface="Montserrat"/>
              <a:ea typeface="Montserrat"/>
              <a:cs typeface="Montserrat"/>
              <a:sym typeface="Montserrat"/>
            </a:endParaRPr>
          </a:p>
        </p:txBody>
      </p:sp>
      <p:sp>
        <p:nvSpPr>
          <p:cNvPr id="551" name="Google Shape;551;p74"/>
          <p:cNvSpPr/>
          <p:nvPr/>
        </p:nvSpPr>
        <p:spPr>
          <a:xfrm>
            <a:off x="3095300" y="4524981"/>
            <a:ext cx="4593600" cy="984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pPr>
              <a:lnSpc>
                <a:spcPct val="90000"/>
              </a:lnSpc>
            </a:pPr>
            <a:r>
              <a:rPr lang="en" sz="1333">
                <a:solidFill>
                  <a:schemeClr val="accent2"/>
                </a:solidFill>
                <a:latin typeface="Arial"/>
                <a:ea typeface="Arial"/>
                <a:cs typeface="Arial"/>
                <a:sym typeface="Arial"/>
              </a:rPr>
              <a:t>SELECT</a:t>
            </a:r>
            <a:r>
              <a:rPr lang="en" sz="1333">
                <a:solidFill>
                  <a:srgbClr val="000000"/>
                </a:solidFill>
                <a:latin typeface="Arial"/>
                <a:ea typeface="Arial"/>
                <a:cs typeface="Arial"/>
                <a:sym typeface="Arial"/>
              </a:rPr>
              <a:t> Product.name, Purchase.store</a:t>
            </a:r>
            <a:endParaRPr sz="1333">
              <a:solidFill>
                <a:srgbClr val="000000"/>
              </a:solidFill>
              <a:latin typeface="Arial"/>
              <a:ea typeface="Arial"/>
              <a:cs typeface="Arial"/>
              <a:sym typeface="Arial"/>
            </a:endParaRPr>
          </a:p>
          <a:p>
            <a:pPr>
              <a:lnSpc>
                <a:spcPct val="90000"/>
              </a:lnSpc>
              <a:spcBef>
                <a:spcPts val="267"/>
              </a:spcBef>
            </a:pPr>
            <a:r>
              <a:rPr lang="en" sz="1333">
                <a:solidFill>
                  <a:schemeClr val="accent2"/>
                </a:solidFill>
                <a:latin typeface="Arial"/>
                <a:ea typeface="Arial"/>
                <a:cs typeface="Arial"/>
                <a:sym typeface="Arial"/>
              </a:rPr>
              <a:t>FROM</a:t>
            </a:r>
            <a:r>
              <a:rPr lang="en" sz="1333">
                <a:solidFill>
                  <a:srgbClr val="000000"/>
                </a:solidFill>
                <a:latin typeface="Arial"/>
                <a:ea typeface="Arial"/>
                <a:cs typeface="Arial"/>
                <a:sym typeface="Arial"/>
              </a:rPr>
              <a:t>   Product </a:t>
            </a:r>
            <a:endParaRPr sz="1333">
              <a:solidFill>
                <a:srgbClr val="000000"/>
              </a:solidFill>
              <a:latin typeface="Arial"/>
              <a:ea typeface="Arial"/>
              <a:cs typeface="Arial"/>
              <a:sym typeface="Arial"/>
            </a:endParaRPr>
          </a:p>
          <a:p>
            <a:pPr>
              <a:lnSpc>
                <a:spcPct val="90000"/>
              </a:lnSpc>
              <a:spcBef>
                <a:spcPts val="267"/>
              </a:spcBef>
            </a:pPr>
            <a:r>
              <a:rPr lang="en" sz="1333">
                <a:solidFill>
                  <a:schemeClr val="accent2"/>
                </a:solidFill>
                <a:latin typeface="Arial"/>
                <a:ea typeface="Arial"/>
                <a:cs typeface="Arial"/>
                <a:sym typeface="Arial"/>
              </a:rPr>
              <a:t>  </a:t>
            </a:r>
            <a:r>
              <a:rPr lang="en" sz="1333">
                <a:solidFill>
                  <a:srgbClr val="FF0000"/>
                </a:solidFill>
                <a:latin typeface="Arial"/>
                <a:ea typeface="Arial"/>
                <a:cs typeface="Arial"/>
                <a:sym typeface="Arial"/>
              </a:rPr>
              <a:t>LEFT OUTER JOIN </a:t>
            </a:r>
            <a:r>
              <a:rPr lang="en" sz="1333">
                <a:solidFill>
                  <a:srgbClr val="000000"/>
                </a:solidFill>
                <a:latin typeface="Arial"/>
                <a:ea typeface="Arial"/>
                <a:cs typeface="Arial"/>
                <a:sym typeface="Arial"/>
              </a:rPr>
              <a:t>Purchase </a:t>
            </a:r>
            <a:endParaRPr sz="1333">
              <a:solidFill>
                <a:srgbClr val="000000"/>
              </a:solidFill>
              <a:latin typeface="Arial"/>
              <a:ea typeface="Arial"/>
              <a:cs typeface="Arial"/>
              <a:sym typeface="Arial"/>
            </a:endParaRPr>
          </a:p>
          <a:p>
            <a:pPr>
              <a:lnSpc>
                <a:spcPct val="90000"/>
              </a:lnSpc>
              <a:spcBef>
                <a:spcPts val="267"/>
              </a:spcBef>
            </a:pPr>
            <a:r>
              <a:rPr lang="en" sz="1333">
                <a:solidFill>
                  <a:srgbClr val="FF0000"/>
                </a:solidFill>
                <a:latin typeface="Arial"/>
                <a:ea typeface="Arial"/>
                <a:cs typeface="Arial"/>
                <a:sym typeface="Arial"/>
              </a:rPr>
              <a:t>	ON</a:t>
            </a:r>
            <a:r>
              <a:rPr lang="en" sz="1333">
                <a:solidFill>
                  <a:schemeClr val="accent2"/>
                </a:solidFill>
                <a:latin typeface="Arial"/>
                <a:ea typeface="Arial"/>
                <a:cs typeface="Arial"/>
                <a:sym typeface="Arial"/>
              </a:rPr>
              <a:t> </a:t>
            </a:r>
            <a:r>
              <a:rPr lang="en" sz="1333">
                <a:solidFill>
                  <a:srgbClr val="000000"/>
                </a:solidFill>
                <a:latin typeface="Arial"/>
                <a:ea typeface="Arial"/>
                <a:cs typeface="Arial"/>
                <a:sym typeface="Arial"/>
              </a:rPr>
              <a:t>Product.name = Purchase.prodName</a:t>
            </a:r>
            <a:endParaRPr sz="1333">
              <a:solidFill>
                <a:srgbClr val="000000"/>
              </a:solidFill>
              <a:latin typeface="Arial"/>
              <a:ea typeface="Arial"/>
              <a:cs typeface="Arial"/>
              <a:sym typeface="Arial"/>
            </a:endParaRPr>
          </a:p>
        </p:txBody>
      </p:sp>
      <p:sp>
        <p:nvSpPr>
          <p:cNvPr id="552" name="Google Shape;552;p74"/>
          <p:cNvSpPr/>
          <p:nvPr/>
        </p:nvSpPr>
        <p:spPr>
          <a:xfrm>
            <a:off x="8089812" y="4942840"/>
            <a:ext cx="467200" cy="223600"/>
          </a:xfrm>
          <a:prstGeom prst="rightArrow">
            <a:avLst>
              <a:gd name="adj1" fmla="val 50000"/>
              <a:gd name="adj2" fmla="val 50000"/>
            </a:avLst>
          </a:prstGeom>
          <a:solidFill>
            <a:srgbClr val="BFBFBF"/>
          </a:solidFill>
          <a:ln w="9525" cap="flat" cmpd="sng">
            <a:solidFill>
              <a:srgbClr val="87A93D"/>
            </a:solidFill>
            <a:prstDash val="solid"/>
            <a:round/>
            <a:headEnd type="none" w="sm" len="sm"/>
            <a:tailEnd type="none" w="sm" len="sm"/>
          </a:ln>
        </p:spPr>
        <p:txBody>
          <a:bodyPr spcFirstLastPara="1" wrap="square" lIns="121900" tIns="60933" rIns="121900" bIns="60933" anchor="ctr" anchorCtr="0">
            <a:noAutofit/>
          </a:bodyPr>
          <a:lstStyle/>
          <a:p>
            <a:pPr algn="ctr"/>
            <a:endParaRPr sz="800">
              <a:solidFill>
                <a:schemeClr val="dk1"/>
              </a:solidFill>
              <a:latin typeface="Arial"/>
              <a:ea typeface="Arial"/>
              <a:cs typeface="Arial"/>
              <a:sym typeface="Arial"/>
            </a:endParaRPr>
          </a:p>
        </p:txBody>
      </p:sp>
      <p:graphicFrame>
        <p:nvGraphicFramePr>
          <p:cNvPr id="553" name="Google Shape;553;p74"/>
          <p:cNvGraphicFramePr/>
          <p:nvPr/>
        </p:nvGraphicFramePr>
        <p:xfrm>
          <a:off x="4258389" y="2148840"/>
          <a:ext cx="2438400" cy="1625600"/>
        </p:xfrm>
        <a:graphic>
          <a:graphicData uri="http://schemas.openxmlformats.org/drawingml/2006/table">
            <a:tbl>
              <a:tblPr>
                <a:noFil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406400">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name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category</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iphone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media</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Tesla</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car</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Ford Pinto</a:t>
                      </a:r>
                      <a:endParaRPr sz="1300" b="0" i="0" u="none" strike="noStrike" cap="none">
                        <a:solidFill>
                          <a:schemeClr val="dk1"/>
                        </a:solidFill>
                        <a:latin typeface="Arial"/>
                        <a:ea typeface="Arial"/>
                        <a:cs typeface="Arial"/>
                        <a:sym typeface="Arial"/>
                      </a:endParaRPr>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car</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554" name="Google Shape;554;p74"/>
          <p:cNvGraphicFramePr/>
          <p:nvPr/>
        </p:nvGraphicFramePr>
        <p:xfrm>
          <a:off x="7915989" y="2148840"/>
          <a:ext cx="2438400" cy="1625600"/>
        </p:xfrm>
        <a:graphic>
          <a:graphicData uri="http://schemas.openxmlformats.org/drawingml/2006/table">
            <a:tbl>
              <a:tblPr>
                <a:noFil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406400">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prodName</a:t>
                      </a:r>
                      <a:endParaRPr sz="1300" b="1" i="0" u="none" strike="noStrike" cap="none">
                        <a:solidFill>
                          <a:schemeClr val="accent2"/>
                        </a:solidFill>
                        <a:latin typeface="Arial"/>
                        <a:ea typeface="Arial"/>
                        <a:cs typeface="Arial"/>
                        <a:sym typeface="Arial"/>
                      </a:endParaRPr>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store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iPhone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Apple store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Tesla</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car</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iPhone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Apple store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55" name="Google Shape;555;p74"/>
          <p:cNvSpPr/>
          <p:nvPr/>
        </p:nvSpPr>
        <p:spPr>
          <a:xfrm>
            <a:off x="4258391" y="1722121"/>
            <a:ext cx="1022000" cy="369200"/>
          </a:xfrm>
          <a:prstGeom prst="rect">
            <a:avLst/>
          </a:prstGeom>
          <a:noFill/>
          <a:ln>
            <a:noFill/>
          </a:ln>
        </p:spPr>
        <p:txBody>
          <a:bodyPr spcFirstLastPara="1" wrap="square" lIns="121900" tIns="60933" rIns="121900" bIns="60933" anchor="t" anchorCtr="0">
            <a:noAutofit/>
          </a:bodyPr>
          <a:lstStyle/>
          <a:p>
            <a:r>
              <a:rPr lang="en" sz="1600" b="1">
                <a:solidFill>
                  <a:schemeClr val="accent2"/>
                </a:solidFill>
                <a:latin typeface="Arial"/>
                <a:ea typeface="Arial"/>
                <a:cs typeface="Arial"/>
                <a:sym typeface="Arial"/>
              </a:rPr>
              <a:t>Product</a:t>
            </a:r>
            <a:endParaRPr sz="2400"/>
          </a:p>
        </p:txBody>
      </p:sp>
      <p:sp>
        <p:nvSpPr>
          <p:cNvPr id="556" name="Google Shape;556;p74"/>
          <p:cNvSpPr/>
          <p:nvPr/>
        </p:nvSpPr>
        <p:spPr>
          <a:xfrm>
            <a:off x="7915989" y="1722121"/>
            <a:ext cx="1167600" cy="369200"/>
          </a:xfrm>
          <a:prstGeom prst="rect">
            <a:avLst/>
          </a:prstGeom>
          <a:noFill/>
          <a:ln>
            <a:noFill/>
          </a:ln>
        </p:spPr>
        <p:txBody>
          <a:bodyPr spcFirstLastPara="1" wrap="square" lIns="121900" tIns="60933" rIns="121900" bIns="60933" anchor="t" anchorCtr="0">
            <a:noAutofit/>
          </a:bodyPr>
          <a:lstStyle/>
          <a:p>
            <a:r>
              <a:rPr lang="en" sz="1600" b="1">
                <a:solidFill>
                  <a:schemeClr val="accent2"/>
                </a:solidFill>
                <a:latin typeface="Arial"/>
                <a:ea typeface="Arial"/>
                <a:cs typeface="Arial"/>
                <a:sym typeface="Arial"/>
              </a:rPr>
              <a:t>Purchase</a:t>
            </a:r>
            <a:endParaRPr sz="2400"/>
          </a:p>
        </p:txBody>
      </p:sp>
      <p:graphicFrame>
        <p:nvGraphicFramePr>
          <p:cNvPr id="557" name="Google Shape;557;p74"/>
          <p:cNvGraphicFramePr/>
          <p:nvPr/>
        </p:nvGraphicFramePr>
        <p:xfrm>
          <a:off x="8769429" y="4030980"/>
          <a:ext cx="2438400" cy="2032000"/>
        </p:xfrm>
        <a:graphic>
          <a:graphicData uri="http://schemas.openxmlformats.org/drawingml/2006/table">
            <a:tbl>
              <a:tblPr>
                <a:noFil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406400">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rPr>
                        <a:t>name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rPr>
                        <a:t>store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iPhone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000"/>
                        <a:buFont typeface="Arial"/>
                        <a:buNone/>
                      </a:pPr>
                      <a:r>
                        <a:rPr lang="en" sz="1300">
                          <a:solidFill>
                            <a:schemeClr val="dk1"/>
                          </a:solidFill>
                        </a:rPr>
                        <a:t>Apple store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iPhone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000"/>
                        <a:buFont typeface="Arial"/>
                        <a:buNone/>
                      </a:pPr>
                      <a:r>
                        <a:rPr lang="en" sz="1300">
                          <a:solidFill>
                            <a:schemeClr val="dk1"/>
                          </a:solidFill>
                        </a:rPr>
                        <a:t>Apple store</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406400">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Tesla</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a:solidFill>
                            <a:schemeClr val="dk1"/>
                          </a:solidFill>
                        </a:rPr>
                        <a:t>car</a:t>
                      </a:r>
                      <a:endParaRPr sz="2400"/>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406400">
                <a:tc>
                  <a:txBody>
                    <a:bodyPr/>
                    <a:lstStyle/>
                    <a:p>
                      <a:pPr marL="0" marR="0" lvl="0" indent="0" algn="ctr" rtl="0">
                        <a:lnSpc>
                          <a:spcPct val="100000"/>
                        </a:lnSpc>
                        <a:spcBef>
                          <a:spcPts val="0"/>
                        </a:spcBef>
                        <a:spcAft>
                          <a:spcPts val="0"/>
                        </a:spcAft>
                        <a:buNone/>
                      </a:pPr>
                      <a:r>
                        <a:rPr lang="en" sz="1300">
                          <a:solidFill>
                            <a:schemeClr val="dk1"/>
                          </a:solidFill>
                        </a:rPr>
                        <a:t>Ford Pinto</a:t>
                      </a:r>
                      <a:endParaRPr sz="1300">
                        <a:solidFill>
                          <a:schemeClr val="dk1"/>
                        </a:solidFill>
                      </a:endParaRPr>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a:solidFill>
                            <a:schemeClr val="dk1"/>
                          </a:solidFill>
                        </a:rPr>
                        <a:t>NULL</a:t>
                      </a:r>
                      <a:endParaRPr sz="1300">
                        <a:solidFill>
                          <a:schemeClr val="dk1"/>
                        </a:solidFill>
                      </a:endParaRPr>
                    </a:p>
                  </a:txBody>
                  <a:tcPr marL="73167" marR="73167" marT="36567" marB="36567" anchor="ctr" anchorCtr="1">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52"/>
                                        </p:tgtEl>
                                        <p:attrNameLst>
                                          <p:attrName>style.visibility</p:attrName>
                                        </p:attrNameLst>
                                      </p:cBhvr>
                                      <p:to>
                                        <p:strVal val="visible"/>
                                      </p:to>
                                    </p:set>
                                    <p:animEffect transition="in" filter="fade">
                                      <p:cBhvr>
                                        <p:cTn id="11"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5"/>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Other Outer Joins</a:t>
            </a:r>
            <a:endParaRPr sz="3733" b="1">
              <a:solidFill>
                <a:srgbClr val="666666"/>
              </a:solidFill>
              <a:latin typeface="Montserrat"/>
              <a:ea typeface="Montserrat"/>
              <a:cs typeface="Montserrat"/>
              <a:sym typeface="Montserrat"/>
            </a:endParaRPr>
          </a:p>
        </p:txBody>
      </p:sp>
      <p:sp>
        <p:nvSpPr>
          <p:cNvPr id="563" name="Google Shape;563;p75"/>
          <p:cNvSpPr txBox="1"/>
          <p:nvPr/>
        </p:nvSpPr>
        <p:spPr>
          <a:xfrm>
            <a:off x="3108960" y="1825625"/>
            <a:ext cx="8778400" cy="4351200"/>
          </a:xfrm>
          <a:prstGeom prst="rect">
            <a:avLst/>
          </a:prstGeom>
          <a:noFill/>
          <a:ln>
            <a:noFill/>
          </a:ln>
        </p:spPr>
        <p:txBody>
          <a:bodyPr spcFirstLastPara="1" wrap="square" lIns="121900" tIns="60933" rIns="121900" bIns="60933" anchor="t" anchorCtr="0">
            <a:noAutofit/>
          </a:bodyPr>
          <a:lstStyle/>
          <a:p>
            <a:pPr marL="309026" indent="-156629">
              <a:lnSpc>
                <a:spcPct val="90000"/>
              </a:lnSpc>
              <a:buClr>
                <a:srgbClr val="000000"/>
              </a:buClr>
              <a:buSzPts val="1800"/>
            </a:pPr>
            <a:endParaRPr sz="2400">
              <a:solidFill>
                <a:srgbClr val="000000"/>
              </a:solidFill>
              <a:latin typeface="Arial"/>
              <a:ea typeface="Arial"/>
              <a:cs typeface="Arial"/>
              <a:sym typeface="Arial"/>
            </a:endParaRPr>
          </a:p>
          <a:p>
            <a:pPr marL="309026" indent="-309026">
              <a:lnSpc>
                <a:spcPct val="90000"/>
              </a:lnSpc>
              <a:buClr>
                <a:srgbClr val="000000"/>
              </a:buClr>
              <a:buSzPts val="1800"/>
              <a:buFont typeface="Arial"/>
              <a:buChar char="•"/>
            </a:pPr>
            <a:r>
              <a:rPr lang="en" sz="2400">
                <a:solidFill>
                  <a:srgbClr val="000000"/>
                </a:solidFill>
                <a:latin typeface="Arial"/>
                <a:ea typeface="Arial"/>
                <a:cs typeface="Arial"/>
                <a:sym typeface="Arial"/>
              </a:rPr>
              <a:t>Left outer join:</a:t>
            </a:r>
            <a:endParaRPr sz="2400"/>
          </a:p>
          <a:p>
            <a:pPr marL="615934" lvl="1" indent="-306908">
              <a:lnSpc>
                <a:spcPct val="90000"/>
              </a:lnSpc>
              <a:buClr>
                <a:srgbClr val="000000"/>
              </a:buClr>
              <a:buSzPts val="1600"/>
              <a:buFont typeface="Arial"/>
              <a:buChar char="•"/>
            </a:pPr>
            <a:r>
              <a:rPr lang="en" sz="2133">
                <a:solidFill>
                  <a:srgbClr val="000000"/>
                </a:solidFill>
                <a:latin typeface="Arial"/>
                <a:ea typeface="Arial"/>
                <a:cs typeface="Arial"/>
                <a:sym typeface="Arial"/>
              </a:rPr>
              <a:t>Include the left tuple even if there’s no match</a:t>
            </a:r>
            <a:endParaRPr sz="2400">
              <a:solidFill>
                <a:srgbClr val="000000"/>
              </a:solidFill>
              <a:latin typeface="Arial"/>
              <a:ea typeface="Arial"/>
              <a:cs typeface="Arial"/>
              <a:sym typeface="Arial"/>
            </a:endParaRPr>
          </a:p>
          <a:p>
            <a:pPr marL="309026" indent="-156629">
              <a:lnSpc>
                <a:spcPct val="90000"/>
              </a:lnSpc>
              <a:buClr>
                <a:srgbClr val="000000"/>
              </a:buClr>
              <a:buSzPts val="1800"/>
            </a:pPr>
            <a:endParaRPr sz="2400">
              <a:solidFill>
                <a:srgbClr val="000000"/>
              </a:solidFill>
              <a:latin typeface="Arial"/>
              <a:ea typeface="Arial"/>
              <a:cs typeface="Arial"/>
              <a:sym typeface="Arial"/>
            </a:endParaRPr>
          </a:p>
          <a:p>
            <a:pPr marL="309026" indent="-309026">
              <a:lnSpc>
                <a:spcPct val="90000"/>
              </a:lnSpc>
              <a:buClr>
                <a:srgbClr val="000000"/>
              </a:buClr>
              <a:buSzPts val="1800"/>
              <a:buFont typeface="Arial"/>
              <a:buChar char="•"/>
            </a:pPr>
            <a:r>
              <a:rPr lang="en" sz="2400">
                <a:solidFill>
                  <a:srgbClr val="000000"/>
                </a:solidFill>
                <a:latin typeface="Arial"/>
                <a:ea typeface="Arial"/>
                <a:cs typeface="Arial"/>
                <a:sym typeface="Arial"/>
              </a:rPr>
              <a:t>Right outer join:</a:t>
            </a:r>
            <a:endParaRPr sz="2400"/>
          </a:p>
          <a:p>
            <a:pPr marL="615934" lvl="1" indent="-306908">
              <a:lnSpc>
                <a:spcPct val="90000"/>
              </a:lnSpc>
              <a:buClr>
                <a:srgbClr val="000000"/>
              </a:buClr>
              <a:buSzPts val="1600"/>
              <a:buFont typeface="Arial"/>
              <a:buChar char="•"/>
            </a:pPr>
            <a:r>
              <a:rPr lang="en" sz="2133">
                <a:solidFill>
                  <a:srgbClr val="000000"/>
                </a:solidFill>
                <a:latin typeface="Arial"/>
                <a:ea typeface="Arial"/>
                <a:cs typeface="Arial"/>
                <a:sym typeface="Arial"/>
              </a:rPr>
              <a:t>Include the right tuple even if there’s no match</a:t>
            </a:r>
            <a:endParaRPr sz="2400">
              <a:solidFill>
                <a:srgbClr val="000000"/>
              </a:solidFill>
              <a:latin typeface="Arial"/>
              <a:ea typeface="Arial"/>
              <a:cs typeface="Arial"/>
              <a:sym typeface="Arial"/>
            </a:endParaRPr>
          </a:p>
          <a:p>
            <a:pPr marL="309026" indent="-156629">
              <a:lnSpc>
                <a:spcPct val="90000"/>
              </a:lnSpc>
              <a:buClr>
                <a:srgbClr val="000000"/>
              </a:buClr>
              <a:buSzPts val="1800"/>
            </a:pPr>
            <a:endParaRPr sz="2400">
              <a:solidFill>
                <a:srgbClr val="000000"/>
              </a:solidFill>
              <a:latin typeface="Arial"/>
              <a:ea typeface="Arial"/>
              <a:cs typeface="Arial"/>
              <a:sym typeface="Arial"/>
            </a:endParaRPr>
          </a:p>
          <a:p>
            <a:pPr marL="309026" indent="-309026">
              <a:lnSpc>
                <a:spcPct val="90000"/>
              </a:lnSpc>
              <a:buClr>
                <a:srgbClr val="000000"/>
              </a:buClr>
              <a:buSzPts val="1800"/>
              <a:buFont typeface="Arial"/>
              <a:buChar char="•"/>
            </a:pPr>
            <a:r>
              <a:rPr lang="en" sz="2400">
                <a:solidFill>
                  <a:srgbClr val="000000"/>
                </a:solidFill>
                <a:latin typeface="Arial"/>
                <a:ea typeface="Arial"/>
                <a:cs typeface="Arial"/>
                <a:sym typeface="Arial"/>
              </a:rPr>
              <a:t>Full outer join:</a:t>
            </a:r>
            <a:endParaRPr sz="2400"/>
          </a:p>
          <a:p>
            <a:pPr marL="615934" lvl="1" indent="-306908">
              <a:lnSpc>
                <a:spcPct val="90000"/>
              </a:lnSpc>
              <a:buClr>
                <a:srgbClr val="000000"/>
              </a:buClr>
              <a:buSzPts val="1600"/>
              <a:buFont typeface="Arial"/>
              <a:buChar char="•"/>
            </a:pPr>
            <a:r>
              <a:rPr lang="en" sz="2133">
                <a:solidFill>
                  <a:srgbClr val="000000"/>
                </a:solidFill>
                <a:latin typeface="Arial"/>
                <a:ea typeface="Arial"/>
                <a:cs typeface="Arial"/>
                <a:sym typeface="Arial"/>
              </a:rPr>
              <a:t>Include the both left and right tuples even if there’s no match</a:t>
            </a:r>
            <a:endParaRPr sz="2400">
              <a:solidFill>
                <a:srgbClr val="000000"/>
              </a:solidFill>
              <a:latin typeface="Arial"/>
              <a:ea typeface="Arial"/>
              <a:cs typeface="Arial"/>
              <a:sym typeface="Arial"/>
            </a:endParaRPr>
          </a:p>
          <a:p>
            <a:pPr marL="309026" indent="-156629">
              <a:lnSpc>
                <a:spcPct val="90000"/>
              </a:lnSpc>
              <a:buClr>
                <a:srgbClr val="000000"/>
              </a:buClr>
              <a:buSzPts val="1800"/>
            </a:pPr>
            <a:endParaRPr sz="2400">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42FA-A28A-46DB-9C30-14F2FA174F41}"/>
              </a:ext>
            </a:extLst>
          </p:cNvPr>
          <p:cNvSpPr>
            <a:spLocks noGrp="1"/>
          </p:cNvSpPr>
          <p:nvPr>
            <p:ph type="title"/>
          </p:nvPr>
        </p:nvSpPr>
        <p:spPr/>
        <p:txBody>
          <a:bodyPr/>
          <a:lstStyle/>
          <a:p>
            <a:r>
              <a:rPr lang="en-US" dirty="0"/>
              <a:t>Natural Join</a:t>
            </a:r>
          </a:p>
        </p:txBody>
      </p:sp>
      <p:sp>
        <p:nvSpPr>
          <p:cNvPr id="3" name="Content Placeholder 2">
            <a:extLst>
              <a:ext uri="{FF2B5EF4-FFF2-40B4-BE49-F238E27FC236}">
                <a16:creationId xmlns:a16="http://schemas.microsoft.com/office/drawing/2014/main" id="{DB980FBC-FA64-43E4-A878-A19D47ABE5F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C1BF74F-3413-4BAB-BC0D-3D377A244B2E}"/>
              </a:ext>
            </a:extLst>
          </p:cNvPr>
          <p:cNvPicPr>
            <a:picLocks noChangeAspect="1"/>
          </p:cNvPicPr>
          <p:nvPr/>
        </p:nvPicPr>
        <p:blipFill>
          <a:blip r:embed="rId2"/>
          <a:stretch>
            <a:fillRect/>
          </a:stretch>
        </p:blipFill>
        <p:spPr>
          <a:xfrm>
            <a:off x="4776787" y="819150"/>
            <a:ext cx="3228975" cy="4876800"/>
          </a:xfrm>
          <a:prstGeom prst="rect">
            <a:avLst/>
          </a:prstGeom>
        </p:spPr>
      </p:pic>
      <p:pic>
        <p:nvPicPr>
          <p:cNvPr id="7" name="Picture 6">
            <a:extLst>
              <a:ext uri="{FF2B5EF4-FFF2-40B4-BE49-F238E27FC236}">
                <a16:creationId xmlns:a16="http://schemas.microsoft.com/office/drawing/2014/main" id="{A8830351-03CD-41EF-A483-D43892FCAC65}"/>
              </a:ext>
            </a:extLst>
          </p:cNvPr>
          <p:cNvPicPr>
            <a:picLocks noChangeAspect="1"/>
          </p:cNvPicPr>
          <p:nvPr/>
        </p:nvPicPr>
        <p:blipFill>
          <a:blip r:embed="rId3"/>
          <a:stretch>
            <a:fillRect/>
          </a:stretch>
        </p:blipFill>
        <p:spPr>
          <a:xfrm>
            <a:off x="8673703" y="1133475"/>
            <a:ext cx="2012156" cy="952500"/>
          </a:xfrm>
          <a:prstGeom prst="rect">
            <a:avLst/>
          </a:prstGeom>
        </p:spPr>
      </p:pic>
    </p:spTree>
    <p:extLst>
      <p:ext uri="{BB962C8B-B14F-4D97-AF65-F5344CB8AC3E}">
        <p14:creationId xmlns:p14="http://schemas.microsoft.com/office/powerpoint/2010/main" val="1104011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A8CC-ABC3-4E8F-99F9-254E4641E88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Difference between INNER and NATURAL JOIN</a:t>
            </a:r>
          </a:p>
        </p:txBody>
      </p:sp>
      <p:sp>
        <p:nvSpPr>
          <p:cNvPr id="3" name="Content Placeholder 2">
            <a:extLst>
              <a:ext uri="{FF2B5EF4-FFF2-40B4-BE49-F238E27FC236}">
                <a16:creationId xmlns:a16="http://schemas.microsoft.com/office/drawing/2014/main" id="{972432C3-61E2-4A3C-9D5E-50B4AEA35A95}"/>
              </a:ext>
            </a:extLst>
          </p:cNvPr>
          <p:cNvSpPr>
            <a:spLocks noGrp="1"/>
          </p:cNvSpPr>
          <p:nvPr>
            <p:ph idx="1"/>
          </p:nvPr>
        </p:nvSpPr>
        <p:spPr>
          <a:xfrm>
            <a:off x="6095999" y="6428217"/>
            <a:ext cx="2446465" cy="265579"/>
          </a:xfrm>
        </p:spPr>
        <p:txBody>
          <a:bodyPr vert="horz" lIns="91440" tIns="45720" rIns="91440" bIns="45720" rtlCol="0">
            <a:normAutofit fontScale="92500" lnSpcReduction="20000"/>
          </a:bodyPr>
          <a:lstStyle/>
          <a:p>
            <a:pPr marL="0" indent="0">
              <a:buNone/>
            </a:pPr>
            <a:r>
              <a:rPr lang="en-US" sz="1600" kern="1200">
                <a:solidFill>
                  <a:schemeClr val="tx1"/>
                </a:solidFill>
                <a:latin typeface="+mn-lt"/>
                <a:ea typeface="+mn-ea"/>
                <a:cs typeface="+mn-cs"/>
              </a:rPr>
              <a:t>Geekforgeeks</a:t>
            </a:r>
          </a:p>
        </p:txBody>
      </p:sp>
      <p:pic>
        <p:nvPicPr>
          <p:cNvPr id="5" name="Picture 4">
            <a:extLst>
              <a:ext uri="{FF2B5EF4-FFF2-40B4-BE49-F238E27FC236}">
                <a16:creationId xmlns:a16="http://schemas.microsoft.com/office/drawing/2014/main" id="{A0331304-C0AF-4D4C-A75D-1AEAB2F507AC}"/>
              </a:ext>
            </a:extLst>
          </p:cNvPr>
          <p:cNvPicPr>
            <a:picLocks noChangeAspect="1"/>
          </p:cNvPicPr>
          <p:nvPr/>
        </p:nvPicPr>
        <p:blipFill rotWithShape="1">
          <a:blip r:embed="rId2"/>
          <a:srcRect r="2" b="957"/>
          <a:stretch/>
        </p:blipFill>
        <p:spPr>
          <a:xfrm>
            <a:off x="590704" y="858525"/>
            <a:ext cx="7517372" cy="5211906"/>
          </a:xfrm>
          <a:prstGeom prst="rect">
            <a:avLst/>
          </a:prstGeom>
        </p:spPr>
      </p:pic>
    </p:spTree>
    <p:extLst>
      <p:ext uri="{BB962C8B-B14F-4D97-AF65-F5344CB8AC3E}">
        <p14:creationId xmlns:p14="http://schemas.microsoft.com/office/powerpoint/2010/main" val="3939121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subTitle" idx="4294967295"/>
          </p:nvPr>
        </p:nvSpPr>
        <p:spPr>
          <a:xfrm>
            <a:off x="3251500" y="1078133"/>
            <a:ext cx="8526000" cy="40236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spcBef>
                <a:spcPts val="0"/>
              </a:spcBef>
              <a:buClr>
                <a:schemeClr val="dk1"/>
              </a:buClr>
              <a:buSzPts val="1100"/>
              <a:buNone/>
            </a:pPr>
            <a:r>
              <a:rPr lang="en" sz="1867" u="sng">
                <a:solidFill>
                  <a:srgbClr val="666666"/>
                </a:solidFill>
                <a:latin typeface="Roboto Light"/>
                <a:ea typeface="Roboto Light"/>
                <a:cs typeface="Roboto Light"/>
                <a:sym typeface="Roboto Light"/>
              </a:rPr>
              <a:t>Relational</a:t>
            </a:r>
            <a:r>
              <a:rPr lang="en" sz="1867">
                <a:solidFill>
                  <a:srgbClr val="666666"/>
                </a:solidFill>
                <a:latin typeface="Roboto Light"/>
                <a:ea typeface="Roboto Light"/>
                <a:cs typeface="Roboto Light"/>
                <a:sym typeface="Roboto Light"/>
              </a:rPr>
              <a:t> model (aka tables)</a:t>
            </a:r>
            <a:endParaRPr sz="1867">
              <a:solidFill>
                <a:srgbClr val="666666"/>
              </a:solidFill>
              <a:latin typeface="Roboto Light"/>
              <a:ea typeface="Roboto Light"/>
              <a:cs typeface="Roboto Light"/>
              <a:sym typeface="Roboto Light"/>
            </a:endParaRPr>
          </a:p>
          <a:p>
            <a:pPr marL="0" indent="0">
              <a:lnSpc>
                <a:spcPct val="115000"/>
              </a:lnSpc>
              <a:spcBef>
                <a:spcPts val="0"/>
              </a:spcBef>
              <a:buClr>
                <a:schemeClr val="dk1"/>
              </a:buClr>
              <a:buSzPts val="1100"/>
              <a:buNone/>
            </a:pPr>
            <a:r>
              <a:rPr lang="en" sz="1867">
                <a:solidFill>
                  <a:srgbClr val="666666"/>
                </a:solidFill>
                <a:latin typeface="Roboto Light"/>
                <a:ea typeface="Roboto Light"/>
                <a:cs typeface="Roboto Light"/>
                <a:sym typeface="Roboto Light"/>
              </a:rPr>
              <a:t>	Simple and most popular</a:t>
            </a:r>
            <a:endParaRPr sz="1867">
              <a:solidFill>
                <a:srgbClr val="666666"/>
              </a:solidFill>
              <a:latin typeface="Roboto Light"/>
              <a:ea typeface="Roboto Light"/>
              <a:cs typeface="Roboto Light"/>
              <a:sym typeface="Roboto Light"/>
            </a:endParaRPr>
          </a:p>
          <a:p>
            <a:pPr marL="0" indent="0">
              <a:lnSpc>
                <a:spcPct val="115000"/>
              </a:lnSpc>
              <a:spcBef>
                <a:spcPts val="0"/>
              </a:spcBef>
              <a:buClr>
                <a:schemeClr val="dk1"/>
              </a:buClr>
              <a:buSzPts val="1100"/>
              <a:buNone/>
            </a:pPr>
            <a:r>
              <a:rPr lang="en" sz="1867">
                <a:solidFill>
                  <a:srgbClr val="666666"/>
                </a:solidFill>
                <a:latin typeface="Roboto Light"/>
                <a:ea typeface="Roboto Light"/>
                <a:cs typeface="Roboto Light"/>
                <a:sym typeface="Roboto Light"/>
              </a:rPr>
              <a:t>	Elegant algebra (E.F. Codd et al)</a:t>
            </a:r>
            <a:endParaRPr sz="1867">
              <a:solidFill>
                <a:srgbClr val="666666"/>
              </a:solidFill>
              <a:latin typeface="Roboto Light"/>
              <a:ea typeface="Roboto Light"/>
              <a:cs typeface="Roboto Light"/>
              <a:sym typeface="Roboto Light"/>
            </a:endParaRPr>
          </a:p>
          <a:p>
            <a:pPr marL="0" indent="0">
              <a:lnSpc>
                <a:spcPct val="115000"/>
              </a:lnSpc>
              <a:spcBef>
                <a:spcPts val="0"/>
              </a:spcBef>
              <a:buClr>
                <a:schemeClr val="dk1"/>
              </a:buClr>
              <a:buSzPts val="1100"/>
              <a:buNone/>
            </a:pPr>
            <a:endParaRPr sz="3200">
              <a:solidFill>
                <a:srgbClr val="666666"/>
              </a:solidFill>
              <a:latin typeface="Arial"/>
              <a:ea typeface="Arial"/>
              <a:cs typeface="Arial"/>
              <a:sym typeface="Arial"/>
            </a:endParaRPr>
          </a:p>
          <a:p>
            <a:pPr marL="0" indent="0">
              <a:lnSpc>
                <a:spcPct val="100000"/>
              </a:lnSpc>
              <a:spcBef>
                <a:spcPts val="800"/>
              </a:spcBef>
              <a:spcAft>
                <a:spcPts val="1333"/>
              </a:spcAft>
              <a:buClr>
                <a:schemeClr val="dk1"/>
              </a:buClr>
              <a:buSzPts val="1100"/>
              <a:buNone/>
            </a:pPr>
            <a:endParaRPr sz="3200">
              <a:solidFill>
                <a:srgbClr val="666666"/>
              </a:solidFill>
              <a:latin typeface="Calibri"/>
              <a:ea typeface="Calibri"/>
              <a:cs typeface="Calibri"/>
              <a:sym typeface="Calibri"/>
            </a:endParaRPr>
          </a:p>
        </p:txBody>
      </p:sp>
      <p:sp>
        <p:nvSpPr>
          <p:cNvPr id="136" name="Google Shape;136;p26"/>
          <p:cNvSpPr txBox="1">
            <a:spLocks noGrp="1"/>
          </p:cNvSpPr>
          <p:nvPr>
            <p:ph type="title"/>
          </p:nvPr>
        </p:nvSpPr>
        <p:spPr>
          <a:xfrm>
            <a:off x="143233" y="2120833"/>
            <a:ext cx="2510400" cy="1476800"/>
          </a:xfrm>
          <a:prstGeom prst="rect">
            <a:avLst/>
          </a:prstGeom>
          <a:noFill/>
          <a:ln>
            <a:noFill/>
          </a:ln>
        </p:spPr>
        <p:txBody>
          <a:bodyPr spcFirstLastPara="1" vert="horz" wrap="square" lIns="121900" tIns="121900" rIns="121900" bIns="121900" rtlCol="0" anchor="t" anchorCtr="0">
            <a:noAutofit/>
          </a:bodyPr>
          <a:lstStyle/>
          <a:p>
            <a:r>
              <a:rPr lang="en" b="0">
                <a:latin typeface="Arial"/>
                <a:ea typeface="Arial"/>
                <a:cs typeface="Arial"/>
                <a:sym typeface="Arial"/>
              </a:rPr>
              <a:t>Key concept </a:t>
            </a:r>
            <a:endParaRPr/>
          </a:p>
        </p:txBody>
      </p:sp>
      <p:sp>
        <p:nvSpPr>
          <p:cNvPr id="137" name="Google Shape;137;p26"/>
          <p:cNvSpPr/>
          <p:nvPr/>
        </p:nvSpPr>
        <p:spPr>
          <a:xfrm>
            <a:off x="9728235" y="1056737"/>
            <a:ext cx="2292000" cy="1170800"/>
          </a:xfrm>
          <a:prstGeom prst="roundRect">
            <a:avLst>
              <a:gd name="adj" fmla="val 16667"/>
            </a:avLst>
          </a:prstGeom>
          <a:solidFill>
            <a:schemeClr val="accent1"/>
          </a:solidFill>
          <a:ln>
            <a:noFill/>
          </a:ln>
          <a:effectLst>
            <a:outerShdw blurRad="50800" dist="12700" dir="2700000" algn="tl" rotWithShape="0">
              <a:srgbClr val="000000">
                <a:alpha val="40000"/>
              </a:srgbClr>
            </a:outerShdw>
          </a:effectLst>
        </p:spPr>
        <p:txBody>
          <a:bodyPr spcFirstLastPara="1" wrap="square" lIns="121900" tIns="60933" rIns="121900" bIns="60933" anchor="t" anchorCtr="0">
            <a:noAutofit/>
          </a:bodyPr>
          <a:lstStyle/>
          <a:p>
            <a:r>
              <a:rPr lang="en" sz="1600" u="sng">
                <a:solidFill>
                  <a:schemeClr val="lt1"/>
                </a:solidFill>
              </a:rPr>
              <a:t>Data model</a:t>
            </a:r>
            <a:r>
              <a:rPr lang="en"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a:p>
            <a:endParaRPr sz="1600">
              <a:solidFill>
                <a:schemeClr val="lt1"/>
              </a:solidFill>
            </a:endParaRPr>
          </a:p>
          <a:p>
            <a:r>
              <a:rPr lang="en" sz="1600">
                <a:solidFill>
                  <a:schemeClr val="lt1"/>
                </a:solidFill>
              </a:rPr>
              <a:t>Organizing principle of data + operations</a:t>
            </a:r>
            <a:endParaRPr sz="1600">
              <a:solidFill>
                <a:schemeClr val="lt1"/>
              </a:solidFill>
              <a:latin typeface="Arial"/>
              <a:ea typeface="Arial"/>
              <a:cs typeface="Arial"/>
              <a:sym typeface="Arial"/>
            </a:endParaRPr>
          </a:p>
        </p:txBody>
      </p:sp>
      <p:sp>
        <p:nvSpPr>
          <p:cNvPr id="138" name="Google Shape;138;p26"/>
          <p:cNvSpPr/>
          <p:nvPr/>
        </p:nvSpPr>
        <p:spPr>
          <a:xfrm>
            <a:off x="9728233" y="3589667"/>
            <a:ext cx="2292000" cy="1414400"/>
          </a:xfrm>
          <a:prstGeom prst="roundRect">
            <a:avLst>
              <a:gd name="adj" fmla="val 16667"/>
            </a:avLst>
          </a:prstGeom>
          <a:solidFill>
            <a:schemeClr val="accent1"/>
          </a:solidFill>
          <a:ln>
            <a:noFill/>
          </a:ln>
          <a:effectLst>
            <a:outerShdw blurRad="50800" dist="12700" dir="2700000" algn="tl" rotWithShape="0">
              <a:srgbClr val="000000">
                <a:alpha val="40000"/>
              </a:srgbClr>
            </a:outerShdw>
          </a:effectLst>
        </p:spPr>
        <p:txBody>
          <a:bodyPr spcFirstLastPara="1" wrap="square" lIns="121900" tIns="60933" rIns="121900" bIns="60933" anchor="t" anchorCtr="0">
            <a:noAutofit/>
          </a:bodyPr>
          <a:lstStyle/>
          <a:p>
            <a:r>
              <a:rPr lang="en" sz="1600" u="sng">
                <a:solidFill>
                  <a:schemeClr val="lt1"/>
                </a:solidFill>
              </a:rPr>
              <a:t>Schema</a:t>
            </a:r>
            <a:r>
              <a:rPr lang="en"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a:p>
            <a:endParaRPr sz="1600">
              <a:solidFill>
                <a:schemeClr val="lt1"/>
              </a:solidFill>
            </a:endParaRPr>
          </a:p>
          <a:p>
            <a:r>
              <a:rPr lang="en" sz="1600">
                <a:solidFill>
                  <a:schemeClr val="lt1"/>
                </a:solidFill>
              </a:rPr>
              <a:t>Describes blueprint of table (s)</a:t>
            </a:r>
            <a:endParaRPr sz="1600" i="1">
              <a:solidFill>
                <a:schemeClr val="lt1"/>
              </a:solidFill>
              <a:latin typeface="Arial"/>
              <a:ea typeface="Arial"/>
              <a:cs typeface="Arial"/>
              <a:sym typeface="Arial"/>
            </a:endParaRPr>
          </a:p>
        </p:txBody>
      </p:sp>
      <p:sp>
        <p:nvSpPr>
          <p:cNvPr id="139" name="Google Shape;139;p26"/>
          <p:cNvSpPr txBox="1"/>
          <p:nvPr/>
        </p:nvSpPr>
        <p:spPr>
          <a:xfrm>
            <a:off x="3251500" y="2225633"/>
            <a:ext cx="6285200" cy="4000000"/>
          </a:xfrm>
          <a:prstGeom prst="rect">
            <a:avLst/>
          </a:prstGeom>
          <a:noFill/>
          <a:ln>
            <a:noFill/>
          </a:ln>
        </p:spPr>
        <p:txBody>
          <a:bodyPr spcFirstLastPara="1" wrap="square" lIns="121900" tIns="121900" rIns="121900" bIns="121900" anchor="ctr" anchorCtr="0">
            <a:noAutofit/>
          </a:bodyPr>
          <a:lstStyle/>
          <a:p>
            <a:pPr>
              <a:lnSpc>
                <a:spcPct val="90000"/>
              </a:lnSpc>
              <a:spcBef>
                <a:spcPts val="1333"/>
              </a:spcBef>
            </a:pPr>
            <a:endParaRPr sz="2400">
              <a:solidFill>
                <a:srgbClr val="666666"/>
              </a:solidFill>
              <a:latin typeface="Roboto Light"/>
              <a:ea typeface="Roboto Light"/>
              <a:cs typeface="Roboto Light"/>
              <a:sym typeface="Roboto Light"/>
            </a:endParaRPr>
          </a:p>
          <a:p>
            <a:pPr>
              <a:lnSpc>
                <a:spcPct val="90000"/>
              </a:lnSpc>
              <a:spcBef>
                <a:spcPts val="1333"/>
              </a:spcBef>
            </a:pPr>
            <a:r>
              <a:rPr lang="en" sz="2400">
                <a:solidFill>
                  <a:srgbClr val="666666"/>
                </a:solidFill>
                <a:latin typeface="Roboto Light"/>
                <a:ea typeface="Roboto Light"/>
                <a:cs typeface="Roboto Light"/>
                <a:sym typeface="Roboto Light"/>
              </a:rPr>
              <a:t>Every relation has a </a:t>
            </a:r>
            <a:r>
              <a:rPr lang="en" sz="2400" u="sng">
                <a:solidFill>
                  <a:srgbClr val="666666"/>
                </a:solidFill>
                <a:latin typeface="Roboto Light"/>
                <a:ea typeface="Roboto Light"/>
                <a:cs typeface="Roboto Light"/>
                <a:sym typeface="Roboto Light"/>
              </a:rPr>
              <a:t>schema</a:t>
            </a:r>
            <a:endParaRPr sz="2400" u="sng">
              <a:solidFill>
                <a:srgbClr val="666666"/>
              </a:solidFill>
              <a:latin typeface="Roboto Light"/>
              <a:ea typeface="Roboto Light"/>
              <a:cs typeface="Roboto Light"/>
              <a:sym typeface="Roboto Light"/>
            </a:endParaRPr>
          </a:p>
          <a:p>
            <a:pPr>
              <a:lnSpc>
                <a:spcPct val="90000"/>
              </a:lnSpc>
              <a:spcBef>
                <a:spcPts val="1333"/>
              </a:spcBef>
            </a:pPr>
            <a:r>
              <a:rPr lang="en" sz="2400">
                <a:solidFill>
                  <a:srgbClr val="073763"/>
                </a:solidFill>
                <a:latin typeface="Roboto Light"/>
                <a:ea typeface="Roboto Light"/>
                <a:cs typeface="Roboto Light"/>
                <a:sym typeface="Roboto Light"/>
              </a:rPr>
              <a:t>	Logical Schema: describes types, names</a:t>
            </a:r>
            <a:endParaRPr sz="2400">
              <a:solidFill>
                <a:srgbClr val="073763"/>
              </a:solidFill>
              <a:latin typeface="Roboto Light"/>
              <a:ea typeface="Roboto Light"/>
              <a:cs typeface="Roboto Light"/>
              <a:sym typeface="Roboto Light"/>
            </a:endParaRPr>
          </a:p>
          <a:p>
            <a:pPr>
              <a:lnSpc>
                <a:spcPct val="90000"/>
              </a:lnSpc>
              <a:spcBef>
                <a:spcPts val="1333"/>
              </a:spcBef>
            </a:pPr>
            <a:r>
              <a:rPr lang="en" sz="2400">
                <a:solidFill>
                  <a:schemeClr val="dk2"/>
                </a:solidFill>
                <a:latin typeface="Roboto Light"/>
                <a:ea typeface="Roboto Light"/>
                <a:cs typeface="Roboto Light"/>
                <a:sym typeface="Roboto Light"/>
              </a:rPr>
              <a:t>	</a:t>
            </a:r>
            <a:r>
              <a:rPr lang="en" sz="2400">
                <a:solidFill>
                  <a:srgbClr val="073763"/>
                </a:solidFill>
                <a:latin typeface="Roboto Light"/>
                <a:ea typeface="Roboto Light"/>
                <a:cs typeface="Roboto Light"/>
                <a:sym typeface="Roboto Light"/>
              </a:rPr>
              <a:t>Physical Schema: describes data layout</a:t>
            </a:r>
            <a:endParaRPr sz="2400">
              <a:solidFill>
                <a:srgbClr val="073763"/>
              </a:solidFill>
              <a:latin typeface="Roboto Light"/>
              <a:ea typeface="Roboto Light"/>
              <a:cs typeface="Roboto Light"/>
              <a:sym typeface="Roboto Light"/>
            </a:endParaRPr>
          </a:p>
          <a:p>
            <a:pPr>
              <a:lnSpc>
                <a:spcPct val="90000"/>
              </a:lnSpc>
              <a:spcBef>
                <a:spcPts val="1333"/>
              </a:spcBef>
            </a:pPr>
            <a:r>
              <a:rPr lang="en" sz="2400">
                <a:solidFill>
                  <a:srgbClr val="073763"/>
                </a:solidFill>
                <a:latin typeface="Roboto Light"/>
                <a:ea typeface="Roboto Light"/>
                <a:cs typeface="Roboto Light"/>
                <a:sym typeface="Roboto Light"/>
              </a:rPr>
              <a:t>	Virtual Schema (Views):  derived tables</a:t>
            </a:r>
            <a:endParaRPr sz="2400">
              <a:solidFill>
                <a:srgbClr val="073763"/>
              </a:solidFill>
              <a:latin typeface="Roboto Light"/>
              <a:ea typeface="Roboto Light"/>
              <a:cs typeface="Roboto Light"/>
              <a:sym typeface="Roboto Light"/>
            </a:endParaRPr>
          </a:p>
          <a:p>
            <a:pPr>
              <a:lnSpc>
                <a:spcPct val="90000"/>
              </a:lnSpc>
              <a:spcBef>
                <a:spcPts val="1333"/>
              </a:spcBef>
            </a:pPr>
            <a:endParaRPr sz="2400">
              <a:solidFill>
                <a:schemeClr val="dk1"/>
              </a:solidFill>
              <a:latin typeface="Roboto Light"/>
              <a:ea typeface="Roboto Light"/>
              <a:cs typeface="Roboto Light"/>
              <a:sym typeface="Roboto Light"/>
            </a:endParaRPr>
          </a:p>
          <a:p>
            <a:pPr indent="609585">
              <a:lnSpc>
                <a:spcPct val="90000"/>
              </a:lnSpc>
              <a:spcBef>
                <a:spcPts val="667"/>
              </a:spcBef>
            </a:pPr>
            <a:endParaRPr sz="2400">
              <a:solidFill>
                <a:srgbClr val="666666"/>
              </a:solidFill>
              <a:latin typeface="Roboto Light"/>
              <a:ea typeface="Roboto Light"/>
              <a:cs typeface="Roboto Light"/>
              <a:sym typeface="Roboto Light"/>
            </a:endParaRPr>
          </a:p>
        </p:txBody>
      </p:sp>
      <p:sp>
        <p:nvSpPr>
          <p:cNvPr id="140" name="Google Shape;140;p26"/>
          <p:cNvSpPr txBox="1">
            <a:spLocks noGrp="1"/>
          </p:cNvSpPr>
          <p:nvPr>
            <p:ph type="title"/>
          </p:nvPr>
        </p:nvSpPr>
        <p:spPr>
          <a:xfrm>
            <a:off x="143233" y="3128867"/>
            <a:ext cx="2381200" cy="1143200"/>
          </a:xfrm>
          <a:prstGeom prst="rect">
            <a:avLst/>
          </a:prstGeom>
        </p:spPr>
        <p:txBody>
          <a:bodyPr spcFirstLastPara="1" vert="horz" wrap="square" lIns="121900" tIns="121900" rIns="121900" bIns="121900" rtlCol="0" anchor="t" anchorCtr="0">
            <a:noAutofit/>
          </a:bodyPr>
          <a:lstStyle/>
          <a:p>
            <a:r>
              <a:rPr lang="en" b="0">
                <a:latin typeface="Roboto Light"/>
                <a:ea typeface="Roboto Light"/>
                <a:cs typeface="Roboto Light"/>
                <a:sym typeface="Roboto Light"/>
              </a:rPr>
              <a:t>Data model</a:t>
            </a:r>
            <a:endParaRPr b="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EE70-223E-40EB-A624-99E694AC5160}"/>
              </a:ext>
            </a:extLst>
          </p:cNvPr>
          <p:cNvSpPr>
            <a:spLocks noGrp="1"/>
          </p:cNvSpPr>
          <p:nvPr>
            <p:ph type="title"/>
          </p:nvPr>
        </p:nvSpPr>
        <p:spPr/>
        <p:txBody>
          <a:bodyPr/>
          <a:lstStyle/>
          <a:p>
            <a:r>
              <a:rPr lang="en-US" dirty="0"/>
              <a:t>Theta Join</a:t>
            </a:r>
          </a:p>
        </p:txBody>
      </p:sp>
      <p:pic>
        <p:nvPicPr>
          <p:cNvPr id="9" name="Content Placeholder 8">
            <a:extLst>
              <a:ext uri="{FF2B5EF4-FFF2-40B4-BE49-F238E27FC236}">
                <a16:creationId xmlns:a16="http://schemas.microsoft.com/office/drawing/2014/main" id="{80469519-2127-403B-B7DE-63B9829AD657}"/>
              </a:ext>
            </a:extLst>
          </p:cNvPr>
          <p:cNvPicPr>
            <a:picLocks noGrp="1" noChangeAspect="1"/>
          </p:cNvPicPr>
          <p:nvPr>
            <p:ph idx="1"/>
          </p:nvPr>
        </p:nvPicPr>
        <p:blipFill>
          <a:blip r:embed="rId2"/>
          <a:stretch>
            <a:fillRect/>
          </a:stretch>
        </p:blipFill>
        <p:spPr>
          <a:xfrm>
            <a:off x="6714874" y="1972469"/>
            <a:ext cx="3286125" cy="1714500"/>
          </a:xfrm>
        </p:spPr>
      </p:pic>
      <p:pic>
        <p:nvPicPr>
          <p:cNvPr id="5" name="Picture 4">
            <a:extLst>
              <a:ext uri="{FF2B5EF4-FFF2-40B4-BE49-F238E27FC236}">
                <a16:creationId xmlns:a16="http://schemas.microsoft.com/office/drawing/2014/main" id="{23F0D77D-ABC3-428B-AE08-5F045A8355C6}"/>
              </a:ext>
            </a:extLst>
          </p:cNvPr>
          <p:cNvPicPr>
            <a:picLocks noChangeAspect="1"/>
          </p:cNvPicPr>
          <p:nvPr/>
        </p:nvPicPr>
        <p:blipFill>
          <a:blip r:embed="rId3"/>
          <a:stretch>
            <a:fillRect/>
          </a:stretch>
        </p:blipFill>
        <p:spPr>
          <a:xfrm>
            <a:off x="3811504" y="571500"/>
            <a:ext cx="2419350" cy="5715000"/>
          </a:xfrm>
          <a:prstGeom prst="rect">
            <a:avLst/>
          </a:prstGeom>
        </p:spPr>
      </p:pic>
      <p:pic>
        <p:nvPicPr>
          <p:cNvPr id="7" name="Picture 6">
            <a:extLst>
              <a:ext uri="{FF2B5EF4-FFF2-40B4-BE49-F238E27FC236}">
                <a16:creationId xmlns:a16="http://schemas.microsoft.com/office/drawing/2014/main" id="{3559402D-D8FF-4728-B624-DEA15517DDAA}"/>
              </a:ext>
            </a:extLst>
          </p:cNvPr>
          <p:cNvPicPr>
            <a:picLocks noChangeAspect="1"/>
          </p:cNvPicPr>
          <p:nvPr/>
        </p:nvPicPr>
        <p:blipFill>
          <a:blip r:embed="rId4"/>
          <a:stretch>
            <a:fillRect/>
          </a:stretch>
        </p:blipFill>
        <p:spPr>
          <a:xfrm>
            <a:off x="7191626" y="646906"/>
            <a:ext cx="1028700" cy="381000"/>
          </a:xfrm>
          <a:prstGeom prst="rect">
            <a:avLst/>
          </a:prstGeom>
        </p:spPr>
      </p:pic>
      <p:pic>
        <p:nvPicPr>
          <p:cNvPr id="11" name="Picture 10">
            <a:extLst>
              <a:ext uri="{FF2B5EF4-FFF2-40B4-BE49-F238E27FC236}">
                <a16:creationId xmlns:a16="http://schemas.microsoft.com/office/drawing/2014/main" id="{4ED83EA6-5667-4662-8C09-AB5BF5C6394B}"/>
              </a:ext>
            </a:extLst>
          </p:cNvPr>
          <p:cNvPicPr>
            <a:picLocks noChangeAspect="1"/>
          </p:cNvPicPr>
          <p:nvPr/>
        </p:nvPicPr>
        <p:blipFill>
          <a:blip r:embed="rId5"/>
          <a:stretch>
            <a:fillRect/>
          </a:stretch>
        </p:blipFill>
        <p:spPr>
          <a:xfrm>
            <a:off x="7043988" y="3968750"/>
            <a:ext cx="2352675" cy="419100"/>
          </a:xfrm>
          <a:prstGeom prst="rect">
            <a:avLst/>
          </a:prstGeom>
        </p:spPr>
      </p:pic>
      <p:pic>
        <p:nvPicPr>
          <p:cNvPr id="13" name="Picture 12">
            <a:extLst>
              <a:ext uri="{FF2B5EF4-FFF2-40B4-BE49-F238E27FC236}">
                <a16:creationId xmlns:a16="http://schemas.microsoft.com/office/drawing/2014/main" id="{22E2CF97-F602-497C-AEB3-5628F4E83B15}"/>
              </a:ext>
            </a:extLst>
          </p:cNvPr>
          <p:cNvPicPr>
            <a:picLocks noChangeAspect="1"/>
          </p:cNvPicPr>
          <p:nvPr/>
        </p:nvPicPr>
        <p:blipFill>
          <a:blip r:embed="rId6"/>
          <a:stretch>
            <a:fillRect/>
          </a:stretch>
        </p:blipFill>
        <p:spPr>
          <a:xfrm>
            <a:off x="6873290" y="4858501"/>
            <a:ext cx="3514725" cy="638175"/>
          </a:xfrm>
          <a:prstGeom prst="rect">
            <a:avLst/>
          </a:prstGeom>
        </p:spPr>
      </p:pic>
    </p:spTree>
    <p:extLst>
      <p:ext uri="{BB962C8B-B14F-4D97-AF65-F5344CB8AC3E}">
        <p14:creationId xmlns:p14="http://schemas.microsoft.com/office/powerpoint/2010/main" val="3540854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6F4E-0789-45FF-BBFB-DF15239159E1}"/>
              </a:ext>
            </a:extLst>
          </p:cNvPr>
          <p:cNvSpPr>
            <a:spLocks noGrp="1"/>
          </p:cNvSpPr>
          <p:nvPr>
            <p:ph type="title"/>
          </p:nvPr>
        </p:nvSpPr>
        <p:spPr/>
        <p:txBody>
          <a:bodyPr/>
          <a:lstStyle/>
          <a:p>
            <a:r>
              <a:rPr lang="en-US" dirty="0"/>
              <a:t>Self Join</a:t>
            </a:r>
          </a:p>
        </p:txBody>
      </p:sp>
      <p:pic>
        <p:nvPicPr>
          <p:cNvPr id="5" name="Content Placeholder 4">
            <a:extLst>
              <a:ext uri="{FF2B5EF4-FFF2-40B4-BE49-F238E27FC236}">
                <a16:creationId xmlns:a16="http://schemas.microsoft.com/office/drawing/2014/main" id="{1FDAD766-53B9-462F-97D5-EA38BE884ED7}"/>
              </a:ext>
            </a:extLst>
          </p:cNvPr>
          <p:cNvPicPr>
            <a:picLocks noGrp="1" noChangeAspect="1"/>
          </p:cNvPicPr>
          <p:nvPr>
            <p:ph idx="1"/>
          </p:nvPr>
        </p:nvPicPr>
        <p:blipFill>
          <a:blip r:embed="rId2"/>
          <a:stretch>
            <a:fillRect/>
          </a:stretch>
        </p:blipFill>
        <p:spPr>
          <a:xfrm>
            <a:off x="838200" y="1823767"/>
            <a:ext cx="3637307" cy="1052597"/>
          </a:xfrm>
        </p:spPr>
      </p:pic>
      <p:pic>
        <p:nvPicPr>
          <p:cNvPr id="7" name="Picture 6">
            <a:extLst>
              <a:ext uri="{FF2B5EF4-FFF2-40B4-BE49-F238E27FC236}">
                <a16:creationId xmlns:a16="http://schemas.microsoft.com/office/drawing/2014/main" id="{AE53EEA0-8B89-461F-9C66-950A03F1CACE}"/>
              </a:ext>
            </a:extLst>
          </p:cNvPr>
          <p:cNvPicPr>
            <a:picLocks noChangeAspect="1"/>
          </p:cNvPicPr>
          <p:nvPr/>
        </p:nvPicPr>
        <p:blipFill>
          <a:blip r:embed="rId3"/>
          <a:stretch>
            <a:fillRect/>
          </a:stretch>
        </p:blipFill>
        <p:spPr>
          <a:xfrm>
            <a:off x="942928" y="3157862"/>
            <a:ext cx="8086725" cy="1447800"/>
          </a:xfrm>
          <a:prstGeom prst="rect">
            <a:avLst/>
          </a:prstGeom>
        </p:spPr>
      </p:pic>
      <p:pic>
        <p:nvPicPr>
          <p:cNvPr id="9" name="Picture 8">
            <a:extLst>
              <a:ext uri="{FF2B5EF4-FFF2-40B4-BE49-F238E27FC236}">
                <a16:creationId xmlns:a16="http://schemas.microsoft.com/office/drawing/2014/main" id="{A0B93864-21D9-43BF-A25F-2524D58AAA91}"/>
              </a:ext>
            </a:extLst>
          </p:cNvPr>
          <p:cNvPicPr>
            <a:picLocks noChangeAspect="1"/>
          </p:cNvPicPr>
          <p:nvPr/>
        </p:nvPicPr>
        <p:blipFill>
          <a:blip r:embed="rId4"/>
          <a:stretch>
            <a:fillRect/>
          </a:stretch>
        </p:blipFill>
        <p:spPr>
          <a:xfrm>
            <a:off x="3705225" y="19050"/>
            <a:ext cx="8324850" cy="2036109"/>
          </a:xfrm>
          <a:prstGeom prst="rect">
            <a:avLst/>
          </a:prstGeom>
        </p:spPr>
      </p:pic>
      <p:pic>
        <p:nvPicPr>
          <p:cNvPr id="11" name="Picture 10">
            <a:extLst>
              <a:ext uri="{FF2B5EF4-FFF2-40B4-BE49-F238E27FC236}">
                <a16:creationId xmlns:a16="http://schemas.microsoft.com/office/drawing/2014/main" id="{C57CB1D0-6690-486F-AA9F-04D325CB7703}"/>
              </a:ext>
            </a:extLst>
          </p:cNvPr>
          <p:cNvPicPr>
            <a:picLocks noChangeAspect="1"/>
          </p:cNvPicPr>
          <p:nvPr/>
        </p:nvPicPr>
        <p:blipFill>
          <a:blip r:embed="rId5"/>
          <a:stretch>
            <a:fillRect/>
          </a:stretch>
        </p:blipFill>
        <p:spPr>
          <a:xfrm>
            <a:off x="0" y="4575456"/>
            <a:ext cx="12192000" cy="2263494"/>
          </a:xfrm>
          <a:prstGeom prst="rect">
            <a:avLst/>
          </a:prstGeom>
        </p:spPr>
      </p:pic>
      <p:sp>
        <p:nvSpPr>
          <p:cNvPr id="12" name="Content Placeholder 2">
            <a:extLst>
              <a:ext uri="{FF2B5EF4-FFF2-40B4-BE49-F238E27FC236}">
                <a16:creationId xmlns:a16="http://schemas.microsoft.com/office/drawing/2014/main" id="{1A793DB7-CEE9-48FE-A10C-E695ED840071}"/>
              </a:ext>
            </a:extLst>
          </p:cNvPr>
          <p:cNvSpPr txBox="1">
            <a:spLocks/>
          </p:cNvSpPr>
          <p:nvPr/>
        </p:nvSpPr>
        <p:spPr>
          <a:xfrm>
            <a:off x="10968767" y="4309877"/>
            <a:ext cx="2446465" cy="2655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w3schools</a:t>
            </a:r>
          </a:p>
        </p:txBody>
      </p:sp>
    </p:spTree>
    <p:extLst>
      <p:ext uri="{BB962C8B-B14F-4D97-AF65-F5344CB8AC3E}">
        <p14:creationId xmlns:p14="http://schemas.microsoft.com/office/powerpoint/2010/main" val="161597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64A9-8FC1-474E-A7CD-F2FABC401F27}"/>
              </a:ext>
            </a:extLst>
          </p:cNvPr>
          <p:cNvSpPr>
            <a:spLocks noGrp="1"/>
          </p:cNvSpPr>
          <p:nvPr>
            <p:ph type="title"/>
          </p:nvPr>
        </p:nvSpPr>
        <p:spPr/>
        <p:txBody>
          <a:bodyPr/>
          <a:lstStyle/>
          <a:p>
            <a:r>
              <a:rPr lang="en-US" dirty="0" err="1"/>
              <a:t>EquiJoin</a:t>
            </a:r>
            <a:r>
              <a:rPr lang="en-US" dirty="0"/>
              <a:t> and Natural Join</a:t>
            </a:r>
          </a:p>
        </p:txBody>
      </p:sp>
      <p:sp>
        <p:nvSpPr>
          <p:cNvPr id="3" name="Content Placeholder 2">
            <a:extLst>
              <a:ext uri="{FF2B5EF4-FFF2-40B4-BE49-F238E27FC236}">
                <a16:creationId xmlns:a16="http://schemas.microsoft.com/office/drawing/2014/main" id="{54F95FA4-3A44-462A-8704-3266B895D422}"/>
              </a:ext>
            </a:extLst>
          </p:cNvPr>
          <p:cNvSpPr>
            <a:spLocks noGrp="1"/>
          </p:cNvSpPr>
          <p:nvPr>
            <p:ph idx="1"/>
          </p:nvPr>
        </p:nvSpPr>
        <p:spPr/>
        <p:txBody>
          <a:bodyPr/>
          <a:lstStyle/>
          <a:p>
            <a:r>
              <a:rPr lang="en-US" b="0" i="0" dirty="0" err="1">
                <a:solidFill>
                  <a:srgbClr val="292929"/>
                </a:solidFill>
                <a:effectLst/>
                <a:latin typeface="charter"/>
              </a:rPr>
              <a:t>Equi</a:t>
            </a:r>
            <a:r>
              <a:rPr lang="en-US" b="0" i="0" dirty="0">
                <a:solidFill>
                  <a:srgbClr val="292929"/>
                </a:solidFill>
                <a:effectLst/>
                <a:latin typeface="charter"/>
              </a:rPr>
              <a:t> Join is a join using one common column (referred to in the “on” clause)</a:t>
            </a:r>
          </a:p>
          <a:p>
            <a:r>
              <a:rPr lang="en-US" b="0" i="0" dirty="0">
                <a:solidFill>
                  <a:srgbClr val="292929"/>
                </a:solidFill>
                <a:effectLst/>
                <a:latin typeface="charter"/>
              </a:rPr>
              <a:t>Natural Join is an implicit join clause based on the common columns in the two tables being joined. Common columns are columns that have the same name in both tables.</a:t>
            </a:r>
            <a:endParaRPr lang="en-US" dirty="0"/>
          </a:p>
        </p:txBody>
      </p:sp>
    </p:spTree>
    <p:extLst>
      <p:ext uri="{BB962C8B-B14F-4D97-AF65-F5344CB8AC3E}">
        <p14:creationId xmlns:p14="http://schemas.microsoft.com/office/powerpoint/2010/main" val="100442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7"/>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Preview</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3200">
                <a:solidFill>
                  <a:schemeClr val="lt1"/>
                </a:solidFill>
                <a:latin typeface="Montserrat"/>
                <a:ea typeface="Montserrat"/>
                <a:cs typeface="Montserrat"/>
                <a:sym typeface="Montserrat"/>
              </a:rPr>
              <a:t>SQL queries </a:t>
            </a:r>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575" name="Google Shape;575;p77"/>
          <p:cNvSpPr txBox="1"/>
          <p:nvPr/>
        </p:nvSpPr>
        <p:spPr>
          <a:xfrm>
            <a:off x="3179500" y="741500"/>
            <a:ext cx="8668800" cy="5617200"/>
          </a:xfrm>
          <a:prstGeom prst="rect">
            <a:avLst/>
          </a:prstGeom>
          <a:noFill/>
          <a:ln>
            <a:noFill/>
          </a:ln>
        </p:spPr>
        <p:txBody>
          <a:bodyPr spcFirstLastPara="1" wrap="square" lIns="121900" tIns="121900" rIns="121900" bIns="121900" anchor="ctr" anchorCtr="0">
            <a:noAutofit/>
          </a:bodyPr>
          <a:lstStyle/>
          <a:p>
            <a:endParaRPr sz="2400"/>
          </a:p>
          <a:p>
            <a:endParaRPr sz="2400"/>
          </a:p>
          <a:p>
            <a:endParaRPr sz="2400"/>
          </a:p>
          <a:p>
            <a:endParaRPr sz="2400"/>
          </a:p>
          <a:p>
            <a:endParaRPr sz="2400"/>
          </a:p>
          <a:p>
            <a:endParaRPr sz="2400"/>
          </a:p>
          <a:p>
            <a:endParaRPr sz="2400"/>
          </a:p>
          <a:p>
            <a:endParaRPr sz="2400"/>
          </a:p>
          <a:p>
            <a:endParaRPr sz="2400"/>
          </a:p>
          <a:p>
            <a:endParaRPr sz="2400"/>
          </a:p>
        </p:txBody>
      </p:sp>
      <p:sp>
        <p:nvSpPr>
          <p:cNvPr id="576" name="Google Shape;576;p77"/>
          <p:cNvSpPr/>
          <p:nvPr/>
        </p:nvSpPr>
        <p:spPr>
          <a:xfrm>
            <a:off x="7350333" y="5450433"/>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77"/>
          <p:cNvSpPr/>
          <p:nvPr/>
        </p:nvSpPr>
        <p:spPr>
          <a:xfrm>
            <a:off x="6552467" y="6586400"/>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78" name="Google Shape;578;p77"/>
          <p:cNvPicPr preferRelativeResize="0"/>
          <p:nvPr/>
        </p:nvPicPr>
        <p:blipFill>
          <a:blip r:embed="rId4">
            <a:alphaModFix/>
          </a:blip>
          <a:stretch>
            <a:fillRect/>
          </a:stretch>
        </p:blipFill>
        <p:spPr>
          <a:xfrm>
            <a:off x="2722397" y="0"/>
            <a:ext cx="9997539" cy="6858000"/>
          </a:xfrm>
          <a:prstGeom prst="rect">
            <a:avLst/>
          </a:prstGeom>
          <a:noFill/>
          <a:ln>
            <a:noFill/>
          </a:ln>
        </p:spPr>
      </p:pic>
      <p:sp>
        <p:nvSpPr>
          <p:cNvPr id="579" name="Google Shape;579;p77"/>
          <p:cNvSpPr txBox="1"/>
          <p:nvPr/>
        </p:nvSpPr>
        <p:spPr>
          <a:xfrm>
            <a:off x="-39267" y="5502933"/>
            <a:ext cx="2762000" cy="385200"/>
          </a:xfrm>
          <a:prstGeom prst="rect">
            <a:avLst/>
          </a:prstGeom>
          <a:noFill/>
          <a:ln>
            <a:noFill/>
          </a:ln>
        </p:spPr>
        <p:txBody>
          <a:bodyPr spcFirstLastPara="1" wrap="square" lIns="121900" tIns="121900" rIns="121900" bIns="121900" anchor="t" anchorCtr="0">
            <a:noAutofit/>
          </a:bodyPr>
          <a:lstStyle/>
          <a:p>
            <a:r>
              <a:rPr lang="en" sz="1467" u="sng">
                <a:solidFill>
                  <a:srgbClr val="FFFFFF"/>
                </a:solidFill>
                <a:hlinkClick r:id="rId5">
                  <a:extLst>
                    <a:ext uri="{A12FA001-AC4F-418D-AE19-62706E023703}">
                      <ahyp:hlinkClr xmlns:ahyp="http://schemas.microsoft.com/office/drawing/2018/hyperlinkcolor" val="tx"/>
                    </a:ext>
                  </a:extLst>
                </a:hlinkClick>
              </a:rPr>
              <a:t>sqltutorial.org/sql-cheat-sheet</a:t>
            </a:r>
            <a:endParaRPr sz="2400">
              <a:solidFill>
                <a:srgbClr val="FFFFFF"/>
              </a:solidFill>
            </a:endParaRPr>
          </a:p>
        </p:txBody>
      </p:sp>
      <p:pic>
        <p:nvPicPr>
          <p:cNvPr id="580" name="Google Shape;580;p77"/>
          <p:cNvPicPr preferRelativeResize="0"/>
          <p:nvPr/>
        </p:nvPicPr>
        <p:blipFill>
          <a:blip r:embed="rId6">
            <a:alphaModFix/>
          </a:blip>
          <a:stretch>
            <a:fillRect/>
          </a:stretch>
        </p:blipFill>
        <p:spPr>
          <a:xfrm>
            <a:off x="5449067" y="684333"/>
            <a:ext cx="458200" cy="458200"/>
          </a:xfrm>
          <a:prstGeom prst="rect">
            <a:avLst/>
          </a:prstGeom>
          <a:noFill/>
          <a:ln>
            <a:noFill/>
          </a:ln>
        </p:spPr>
      </p:pic>
      <p:sp>
        <p:nvSpPr>
          <p:cNvPr id="581" name="Google Shape;581;p77"/>
          <p:cNvSpPr/>
          <p:nvPr/>
        </p:nvSpPr>
        <p:spPr>
          <a:xfrm>
            <a:off x="6253167" y="582733"/>
            <a:ext cx="2936000" cy="59400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77"/>
          <p:cNvSpPr/>
          <p:nvPr/>
        </p:nvSpPr>
        <p:spPr>
          <a:xfrm>
            <a:off x="2904700" y="4779400"/>
            <a:ext cx="2936000" cy="19064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77"/>
          <p:cNvSpPr/>
          <p:nvPr/>
        </p:nvSpPr>
        <p:spPr>
          <a:xfrm>
            <a:off x="3006300" y="545967"/>
            <a:ext cx="2851600" cy="27000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1000"/>
                                        <p:tgtEl>
                                          <p:spTgt spid="5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2"/>
                                        </p:tgtEl>
                                        <p:attrNameLst>
                                          <p:attrName>style.visibility</p:attrName>
                                        </p:attrNameLst>
                                      </p:cBhvr>
                                      <p:to>
                                        <p:strVal val="visible"/>
                                      </p:to>
                                    </p:set>
                                    <p:animEffect transition="in" filter="fade">
                                      <p:cBhvr>
                                        <p:cTn id="12" dur="1000"/>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Aggregation</a:t>
            </a:r>
            <a:endParaRPr sz="3733" b="1">
              <a:solidFill>
                <a:srgbClr val="666666"/>
              </a:solidFill>
              <a:latin typeface="Montserrat"/>
              <a:ea typeface="Montserrat"/>
              <a:cs typeface="Montserrat"/>
              <a:sym typeface="Montserrat"/>
            </a:endParaRPr>
          </a:p>
        </p:txBody>
      </p:sp>
      <p:sp>
        <p:nvSpPr>
          <p:cNvPr id="363" name="Google Shape;363;p53"/>
          <p:cNvSpPr txBox="1"/>
          <p:nvPr/>
        </p:nvSpPr>
        <p:spPr>
          <a:xfrm>
            <a:off x="7291700" y="2209799"/>
            <a:ext cx="2606000" cy="100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a:t>
            </a:r>
            <a:r>
              <a:rPr lang="en" sz="1867">
                <a:solidFill>
                  <a:srgbClr val="FF0000"/>
                </a:solidFill>
                <a:latin typeface="Arial"/>
                <a:ea typeface="Arial"/>
                <a:cs typeface="Arial"/>
                <a:sym typeface="Arial"/>
              </a:rPr>
              <a:t>COUNT</a:t>
            </a:r>
            <a:r>
              <a:rPr lang="e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Product</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year &gt; 1995</a:t>
            </a:r>
            <a:endParaRPr sz="2400"/>
          </a:p>
        </p:txBody>
      </p:sp>
      <p:sp>
        <p:nvSpPr>
          <p:cNvPr id="364" name="Google Shape;364;p53"/>
          <p:cNvSpPr txBox="1"/>
          <p:nvPr/>
        </p:nvSpPr>
        <p:spPr>
          <a:xfrm>
            <a:off x="3094275" y="2209799"/>
            <a:ext cx="3151200" cy="100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a:t>
            </a:r>
            <a:r>
              <a:rPr lang="en" sz="1867">
                <a:solidFill>
                  <a:srgbClr val="FF0000"/>
                </a:solidFill>
                <a:latin typeface="Arial"/>
                <a:ea typeface="Arial"/>
                <a:cs typeface="Arial"/>
                <a:sym typeface="Arial"/>
              </a:rPr>
              <a:t>AVG</a:t>
            </a:r>
            <a:r>
              <a:rPr lang="en" sz="1867">
                <a:solidFill>
                  <a:srgbClr val="000000"/>
                </a:solidFill>
                <a:latin typeface="Arial"/>
                <a:ea typeface="Arial"/>
                <a:cs typeface="Arial"/>
                <a:sym typeface="Arial"/>
              </a:rPr>
              <a:t>(price)</a:t>
            </a:r>
            <a:endParaRPr sz="2400"/>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Product</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 </a:t>
            </a:r>
            <a:r>
              <a:rPr lang="en" sz="1867">
                <a:solidFill>
                  <a:srgbClr val="000000"/>
                </a:solidFill>
                <a:latin typeface="Arial"/>
                <a:ea typeface="Arial"/>
                <a:cs typeface="Arial"/>
                <a:sym typeface="Arial"/>
              </a:rPr>
              <a:t> maker = “Toyota”</a:t>
            </a:r>
            <a:endParaRPr sz="2400"/>
          </a:p>
        </p:txBody>
      </p:sp>
      <p:sp>
        <p:nvSpPr>
          <p:cNvPr id="365" name="Google Shape;365;p53"/>
          <p:cNvSpPr txBox="1"/>
          <p:nvPr/>
        </p:nvSpPr>
        <p:spPr>
          <a:xfrm>
            <a:off x="3094275" y="3611881"/>
            <a:ext cx="6528800" cy="902800"/>
          </a:xfrm>
          <a:prstGeom prst="rect">
            <a:avLst/>
          </a:prstGeom>
          <a:noFill/>
          <a:ln>
            <a:noFill/>
          </a:ln>
        </p:spPr>
        <p:txBody>
          <a:bodyPr spcFirstLastPara="1" wrap="square" lIns="121900" tIns="60933" rIns="121900" bIns="60933" anchor="t" anchorCtr="0">
            <a:noAutofit/>
          </a:bodyPr>
          <a:lstStyle/>
          <a:p>
            <a:pPr marL="309026" indent="-309026">
              <a:buClr>
                <a:srgbClr val="000000"/>
              </a:buClr>
              <a:buSzPts val="1600"/>
              <a:buFont typeface="Arial"/>
              <a:buChar char="•"/>
            </a:pPr>
            <a:r>
              <a:rPr lang="en" sz="2133">
                <a:solidFill>
                  <a:srgbClr val="000000"/>
                </a:solidFill>
                <a:latin typeface="Arial"/>
                <a:ea typeface="Arial"/>
                <a:cs typeface="Arial"/>
                <a:sym typeface="Arial"/>
              </a:rPr>
              <a:t>SQL supports several </a:t>
            </a:r>
            <a:r>
              <a:rPr lang="en" sz="2133" b="1">
                <a:solidFill>
                  <a:srgbClr val="000000"/>
                </a:solidFill>
                <a:latin typeface="Arial"/>
                <a:ea typeface="Arial"/>
                <a:cs typeface="Arial"/>
                <a:sym typeface="Arial"/>
              </a:rPr>
              <a:t>aggregation</a:t>
            </a:r>
            <a:r>
              <a:rPr lang="en" sz="2133">
                <a:solidFill>
                  <a:srgbClr val="000000"/>
                </a:solidFill>
                <a:latin typeface="Arial"/>
                <a:ea typeface="Arial"/>
                <a:cs typeface="Arial"/>
                <a:sym typeface="Arial"/>
              </a:rPr>
              <a:t> operations:</a:t>
            </a:r>
            <a:endParaRPr sz="2400"/>
          </a:p>
          <a:p>
            <a:pPr marL="615934" lvl="1" indent="-306908">
              <a:buClr>
                <a:srgbClr val="000000"/>
              </a:buClr>
              <a:buSzPts val="1600"/>
              <a:buFont typeface="Arial"/>
              <a:buChar char="•"/>
            </a:pPr>
            <a:r>
              <a:rPr lang="en" sz="2133">
                <a:solidFill>
                  <a:srgbClr val="000000"/>
                </a:solidFill>
                <a:latin typeface="Arial"/>
                <a:ea typeface="Arial"/>
                <a:cs typeface="Arial"/>
                <a:sym typeface="Arial"/>
              </a:rPr>
              <a:t>SUM, COUNT, MIN, MAX, AVG</a:t>
            </a:r>
            <a:endParaRPr sz="2133">
              <a:solidFill>
                <a:srgbClr val="000000"/>
              </a:solidFill>
              <a:latin typeface="Arial"/>
              <a:ea typeface="Arial"/>
              <a:cs typeface="Arial"/>
              <a:sym typeface="Arial"/>
            </a:endParaRPr>
          </a:p>
          <a:p>
            <a:endParaRPr sz="800">
              <a:solidFill>
                <a:srgbClr val="000000"/>
              </a:solidFill>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Aggregation: COUNT</a:t>
            </a:r>
            <a:endParaRPr sz="3733" b="1">
              <a:solidFill>
                <a:srgbClr val="666666"/>
              </a:solidFill>
              <a:latin typeface="Montserrat"/>
              <a:ea typeface="Montserrat"/>
              <a:cs typeface="Montserrat"/>
              <a:sym typeface="Montserrat"/>
            </a:endParaRPr>
          </a:p>
        </p:txBody>
      </p:sp>
      <p:sp>
        <p:nvSpPr>
          <p:cNvPr id="371" name="Google Shape;371;p54"/>
          <p:cNvSpPr txBox="1"/>
          <p:nvPr/>
        </p:nvSpPr>
        <p:spPr>
          <a:xfrm>
            <a:off x="3113491" y="2239187"/>
            <a:ext cx="7727200" cy="451600"/>
          </a:xfrm>
          <a:prstGeom prst="rect">
            <a:avLst/>
          </a:prstGeom>
          <a:noFill/>
          <a:ln>
            <a:noFill/>
          </a:ln>
        </p:spPr>
        <p:txBody>
          <a:bodyPr spcFirstLastPara="1" wrap="square" lIns="121900" tIns="60933" rIns="121900" bIns="60933" anchor="t" anchorCtr="0">
            <a:noAutofit/>
          </a:bodyPr>
          <a:lstStyle/>
          <a:p>
            <a:pPr marL="274313" indent="-274313">
              <a:buClr>
                <a:srgbClr val="000000"/>
              </a:buClr>
              <a:buSzPts val="1600"/>
              <a:buFont typeface="Arial"/>
              <a:buChar char="•"/>
            </a:pPr>
            <a:r>
              <a:rPr lang="en" sz="2133">
                <a:solidFill>
                  <a:srgbClr val="000000"/>
                </a:solidFill>
                <a:latin typeface="Arial"/>
                <a:ea typeface="Arial"/>
                <a:cs typeface="Arial"/>
                <a:sym typeface="Arial"/>
              </a:rPr>
              <a:t>COUNT applies to duplicates, unless otherwise stated</a:t>
            </a:r>
            <a:endParaRPr sz="2133">
              <a:solidFill>
                <a:srgbClr val="000000"/>
              </a:solidFill>
              <a:latin typeface="Arial"/>
              <a:ea typeface="Arial"/>
              <a:cs typeface="Arial"/>
              <a:sym typeface="Arial"/>
            </a:endParaRPr>
          </a:p>
        </p:txBody>
      </p:sp>
      <p:sp>
        <p:nvSpPr>
          <p:cNvPr id="372" name="Google Shape;372;p54"/>
          <p:cNvSpPr txBox="1"/>
          <p:nvPr/>
        </p:nvSpPr>
        <p:spPr>
          <a:xfrm>
            <a:off x="3137081" y="2944351"/>
            <a:ext cx="3317600" cy="100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COUNT(category) </a:t>
            </a:r>
            <a:endParaRPr sz="2400"/>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Product</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year &gt; 1995</a:t>
            </a:r>
            <a:endParaRPr sz="2400"/>
          </a:p>
        </p:txBody>
      </p:sp>
      <p:sp>
        <p:nvSpPr>
          <p:cNvPr id="373" name="Google Shape;373;p54"/>
          <p:cNvSpPr/>
          <p:nvPr/>
        </p:nvSpPr>
        <p:spPr>
          <a:xfrm>
            <a:off x="3123651" y="4160520"/>
            <a:ext cx="2511600" cy="451600"/>
          </a:xfrm>
          <a:prstGeom prst="rect">
            <a:avLst/>
          </a:prstGeom>
          <a:noFill/>
          <a:ln>
            <a:noFill/>
          </a:ln>
        </p:spPr>
        <p:txBody>
          <a:bodyPr spcFirstLastPara="1" wrap="square" lIns="121900" tIns="60933" rIns="121900" bIns="60933" anchor="t" anchorCtr="0">
            <a:noAutofit/>
          </a:bodyPr>
          <a:lstStyle/>
          <a:p>
            <a:r>
              <a:rPr lang="en" sz="2133">
                <a:solidFill>
                  <a:srgbClr val="000000"/>
                </a:solidFill>
                <a:latin typeface="Arial"/>
                <a:ea typeface="Arial"/>
                <a:cs typeface="Arial"/>
                <a:sym typeface="Arial"/>
              </a:rPr>
              <a:t>We probably want:</a:t>
            </a:r>
            <a:endParaRPr sz="2400"/>
          </a:p>
        </p:txBody>
      </p:sp>
      <p:sp>
        <p:nvSpPr>
          <p:cNvPr id="374" name="Google Shape;374;p54"/>
          <p:cNvSpPr txBox="1"/>
          <p:nvPr/>
        </p:nvSpPr>
        <p:spPr>
          <a:xfrm>
            <a:off x="3123651" y="4821745"/>
            <a:ext cx="4445600" cy="100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COUNT(</a:t>
            </a:r>
            <a:r>
              <a:rPr lang="en" sz="1867">
                <a:solidFill>
                  <a:schemeClr val="accent2"/>
                </a:solidFill>
                <a:latin typeface="Arial"/>
                <a:ea typeface="Arial"/>
                <a:cs typeface="Arial"/>
                <a:sym typeface="Arial"/>
              </a:rPr>
              <a:t>DISTINCT</a:t>
            </a:r>
            <a:r>
              <a:rPr lang="en" sz="1867">
                <a:solidFill>
                  <a:srgbClr val="000000"/>
                </a:solidFill>
                <a:latin typeface="Arial"/>
                <a:ea typeface="Arial"/>
                <a:cs typeface="Arial"/>
                <a:sym typeface="Arial"/>
              </a:rPr>
              <a:t> category)</a:t>
            </a:r>
            <a:endParaRPr sz="2400"/>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Product</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year &gt; 1995</a:t>
            </a:r>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5"/>
          <p:cNvSpPr txBox="1">
            <a:spLocks noGrp="1"/>
          </p:cNvSpPr>
          <p:nvPr>
            <p:ph type="ctrTitle" idx="4294967295"/>
          </p:nvPr>
        </p:nvSpPr>
        <p:spPr>
          <a:xfrm>
            <a:off x="2985367" y="342767"/>
            <a:ext cx="8907600" cy="9616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Simple Aggregations</a:t>
            </a:r>
            <a:endParaRPr sz="3733" b="1">
              <a:solidFill>
                <a:srgbClr val="666666"/>
              </a:solidFill>
              <a:latin typeface="Montserrat"/>
              <a:ea typeface="Montserrat"/>
              <a:cs typeface="Montserrat"/>
              <a:sym typeface="Montserrat"/>
            </a:endParaRPr>
          </a:p>
        </p:txBody>
      </p:sp>
      <p:sp>
        <p:nvSpPr>
          <p:cNvPr id="380" name="Google Shape;380;p55"/>
          <p:cNvSpPr/>
          <p:nvPr/>
        </p:nvSpPr>
        <p:spPr>
          <a:xfrm>
            <a:off x="4905980" y="1415272"/>
            <a:ext cx="1321200" cy="410400"/>
          </a:xfrm>
          <a:prstGeom prst="rect">
            <a:avLst/>
          </a:prstGeom>
          <a:noFill/>
          <a:ln>
            <a:noFill/>
          </a:ln>
        </p:spPr>
        <p:txBody>
          <a:bodyPr spcFirstLastPara="1" wrap="square" lIns="121900" tIns="60933" rIns="121900" bIns="60933" anchor="t" anchorCtr="0">
            <a:noAutofit/>
          </a:bodyPr>
          <a:lstStyle/>
          <a:p>
            <a:r>
              <a:rPr lang="en" sz="1867" b="1">
                <a:solidFill>
                  <a:schemeClr val="accent2"/>
                </a:solidFill>
                <a:latin typeface="Arial"/>
                <a:ea typeface="Arial"/>
                <a:cs typeface="Arial"/>
                <a:sym typeface="Arial"/>
              </a:rPr>
              <a:t>Purchase</a:t>
            </a:r>
            <a:endParaRPr sz="2400"/>
          </a:p>
        </p:txBody>
      </p:sp>
      <p:graphicFrame>
        <p:nvGraphicFramePr>
          <p:cNvPr id="381" name="Google Shape;381;p55"/>
          <p:cNvGraphicFramePr/>
          <p:nvPr/>
        </p:nvGraphicFramePr>
        <p:xfrm>
          <a:off x="4963162" y="1931035"/>
          <a:ext cx="4704132" cy="1991400"/>
        </p:xfrm>
        <a:graphic>
          <a:graphicData uri="http://schemas.openxmlformats.org/drawingml/2006/table">
            <a:tbl>
              <a:tblPr>
                <a:noFill/>
              </a:tblPr>
              <a:tblGrid>
                <a:gridCol w="1176033">
                  <a:extLst>
                    <a:ext uri="{9D8B030D-6E8A-4147-A177-3AD203B41FA5}">
                      <a16:colId xmlns:a16="http://schemas.microsoft.com/office/drawing/2014/main" val="20000"/>
                    </a:ext>
                  </a:extLst>
                </a:gridCol>
                <a:gridCol w="1176033">
                  <a:extLst>
                    <a:ext uri="{9D8B030D-6E8A-4147-A177-3AD203B41FA5}">
                      <a16:colId xmlns:a16="http://schemas.microsoft.com/office/drawing/2014/main" val="20001"/>
                    </a:ext>
                  </a:extLst>
                </a:gridCol>
                <a:gridCol w="1176033">
                  <a:extLst>
                    <a:ext uri="{9D8B030D-6E8A-4147-A177-3AD203B41FA5}">
                      <a16:colId xmlns:a16="http://schemas.microsoft.com/office/drawing/2014/main" val="20002"/>
                    </a:ext>
                  </a:extLst>
                </a:gridCol>
                <a:gridCol w="1176033">
                  <a:extLst>
                    <a:ext uri="{9D8B030D-6E8A-4147-A177-3AD203B41FA5}">
                      <a16:colId xmlns:a16="http://schemas.microsoft.com/office/drawing/2014/main" val="20003"/>
                    </a:ext>
                  </a:extLst>
                </a:gridCol>
              </a:tblGrid>
              <a:tr h="398500">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Date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Price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Quantity</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985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10/21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974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10/3</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0.5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3985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985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10/25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82" name="Google Shape;382;p55"/>
          <p:cNvSpPr txBox="1"/>
          <p:nvPr/>
        </p:nvSpPr>
        <p:spPr>
          <a:xfrm>
            <a:off x="3108963" y="4465273"/>
            <a:ext cx="4297600" cy="100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SUM(price * quantity)</a:t>
            </a:r>
            <a:endParaRPr sz="2400"/>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Purchase</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 </a:t>
            </a:r>
            <a:r>
              <a:rPr lang="en" sz="1867">
                <a:solidFill>
                  <a:srgbClr val="000000"/>
                </a:solidFill>
                <a:latin typeface="Arial"/>
                <a:ea typeface="Arial"/>
                <a:cs typeface="Arial"/>
                <a:sym typeface="Arial"/>
              </a:rPr>
              <a:t> product = ‘bagel’</a:t>
            </a:r>
            <a:endParaRPr sz="2400"/>
          </a:p>
        </p:txBody>
      </p:sp>
      <p:sp>
        <p:nvSpPr>
          <p:cNvPr id="383" name="Google Shape;383;p55"/>
          <p:cNvSpPr/>
          <p:nvPr/>
        </p:nvSpPr>
        <p:spPr>
          <a:xfrm>
            <a:off x="7705743" y="4700849"/>
            <a:ext cx="833200" cy="489200"/>
          </a:xfrm>
          <a:prstGeom prst="rightArrow">
            <a:avLst>
              <a:gd name="adj1" fmla="val 50000"/>
              <a:gd name="adj2" fmla="val 50245"/>
            </a:avLst>
          </a:prstGeom>
          <a:solidFill>
            <a:srgbClr val="BFBFBF">
              <a:alpha val="49800"/>
            </a:srgbClr>
          </a:solidFill>
          <a:ln w="9525"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endParaRPr sz="800">
              <a:solidFill>
                <a:srgbClr val="000000"/>
              </a:solidFill>
              <a:latin typeface="Arial"/>
              <a:ea typeface="Arial"/>
              <a:cs typeface="Arial"/>
              <a:sym typeface="Arial"/>
            </a:endParaRPr>
          </a:p>
        </p:txBody>
      </p:sp>
      <p:sp>
        <p:nvSpPr>
          <p:cNvPr id="384" name="Google Shape;384;p55"/>
          <p:cNvSpPr/>
          <p:nvPr/>
        </p:nvSpPr>
        <p:spPr>
          <a:xfrm>
            <a:off x="8745595" y="4715592"/>
            <a:ext cx="2593200" cy="410400"/>
          </a:xfrm>
          <a:prstGeom prst="rect">
            <a:avLst/>
          </a:prstGeom>
          <a:noFill/>
          <a:ln>
            <a:noFill/>
          </a:ln>
        </p:spPr>
        <p:txBody>
          <a:bodyPr spcFirstLastPara="1" wrap="square" lIns="121900" tIns="60933" rIns="121900" bIns="60933" anchor="t" anchorCtr="0">
            <a:noAutofit/>
          </a:bodyPr>
          <a:lstStyle/>
          <a:p>
            <a:r>
              <a:rPr lang="en" sz="1867">
                <a:solidFill>
                  <a:srgbClr val="000000"/>
                </a:solidFill>
                <a:latin typeface="Arial"/>
                <a:ea typeface="Arial"/>
                <a:cs typeface="Arial"/>
                <a:sym typeface="Arial"/>
              </a:rPr>
              <a:t>50  </a:t>
            </a:r>
            <a:endParaRPr sz="1867">
              <a:solidFill>
                <a:srgbClr val="000000"/>
              </a:solidFill>
              <a:latin typeface="Arial"/>
              <a:ea typeface="Arial"/>
              <a:cs typeface="Arial"/>
              <a:sym typeface="Arial"/>
            </a:endParaRPr>
          </a:p>
          <a:p>
            <a:r>
              <a:rPr lang="en" sz="1467">
                <a:solidFill>
                  <a:srgbClr val="000000"/>
                </a:solidFill>
                <a:latin typeface="Arial"/>
                <a:ea typeface="Arial"/>
                <a:cs typeface="Arial"/>
                <a:sym typeface="Arial"/>
              </a:rPr>
              <a:t>(= 1*20 + 1.50*20)</a:t>
            </a:r>
            <a:endParaRPr sz="1467"/>
          </a:p>
        </p:txBody>
      </p:sp>
      <p:sp>
        <p:nvSpPr>
          <p:cNvPr id="385" name="Google Shape;385;p55"/>
          <p:cNvSpPr txBox="1"/>
          <p:nvPr/>
        </p:nvSpPr>
        <p:spPr>
          <a:xfrm>
            <a:off x="3094273" y="5979161"/>
            <a:ext cx="3608000" cy="714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SUM(price * quantity)</a:t>
            </a:r>
            <a:endParaRPr sz="2400"/>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Purchase</a:t>
            </a:r>
            <a:endParaRPr sz="1867">
              <a:solidFill>
                <a:srgbClr val="000000"/>
              </a:solidFill>
              <a:latin typeface="Arial"/>
              <a:ea typeface="Arial"/>
              <a:cs typeface="Arial"/>
              <a:sym typeface="Arial"/>
            </a:endParaRPr>
          </a:p>
        </p:txBody>
      </p:sp>
      <p:sp>
        <p:nvSpPr>
          <p:cNvPr id="386" name="Google Shape;386;p55"/>
          <p:cNvSpPr/>
          <p:nvPr/>
        </p:nvSpPr>
        <p:spPr>
          <a:xfrm>
            <a:off x="7705743" y="6021649"/>
            <a:ext cx="833200" cy="489200"/>
          </a:xfrm>
          <a:prstGeom prst="rightArrow">
            <a:avLst>
              <a:gd name="adj1" fmla="val 50000"/>
              <a:gd name="adj2" fmla="val 50245"/>
            </a:avLst>
          </a:prstGeom>
          <a:solidFill>
            <a:srgbClr val="BFBFBF">
              <a:alpha val="49800"/>
            </a:srgbClr>
          </a:solidFill>
          <a:ln w="9525"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endParaRPr sz="800">
              <a:solidFill>
                <a:srgbClr val="000000"/>
              </a:solidFill>
              <a:latin typeface="Arial"/>
              <a:ea typeface="Arial"/>
              <a:cs typeface="Arial"/>
              <a:sym typeface="Arial"/>
            </a:endParaRPr>
          </a:p>
        </p:txBody>
      </p:sp>
      <p:sp>
        <p:nvSpPr>
          <p:cNvPr id="387" name="Google Shape;387;p55"/>
          <p:cNvSpPr/>
          <p:nvPr/>
        </p:nvSpPr>
        <p:spPr>
          <a:xfrm>
            <a:off x="8796767" y="6029367"/>
            <a:ext cx="3190800" cy="613600"/>
          </a:xfrm>
          <a:prstGeom prst="rect">
            <a:avLst/>
          </a:prstGeom>
          <a:noFill/>
          <a:ln>
            <a:noFill/>
          </a:ln>
        </p:spPr>
        <p:txBody>
          <a:bodyPr spcFirstLastPara="1" wrap="square" lIns="121900" tIns="60933" rIns="121900" bIns="60933" anchor="t" anchorCtr="0">
            <a:noAutofit/>
          </a:bodyPr>
          <a:lstStyle/>
          <a:p>
            <a:r>
              <a:rPr lang="en" sz="2400"/>
              <a:t>65</a:t>
            </a:r>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a:p>
            <a:r>
              <a:rPr lang="en" sz="1467">
                <a:solidFill>
                  <a:srgbClr val="000000"/>
                </a:solidFill>
                <a:latin typeface="Arial"/>
                <a:ea typeface="Arial"/>
                <a:cs typeface="Arial"/>
                <a:sym typeface="Arial"/>
              </a:rPr>
              <a:t>(= 1*20 + 1.50*20</a:t>
            </a:r>
            <a:r>
              <a:rPr lang="en" sz="1467"/>
              <a:t> </a:t>
            </a:r>
            <a:r>
              <a:rPr lang="en" sz="1467">
                <a:solidFill>
                  <a:srgbClr val="000000"/>
                </a:solidFill>
                <a:latin typeface="Arial"/>
                <a:ea typeface="Arial"/>
                <a:cs typeface="Arial"/>
                <a:sym typeface="Arial"/>
              </a:rPr>
              <a:t>+ 0.5*10 + 1*10)</a:t>
            </a:r>
            <a:endParaRPr sz="1467"/>
          </a:p>
        </p:txBody>
      </p:sp>
      <p:sp>
        <p:nvSpPr>
          <p:cNvPr id="388" name="Google Shape;388;p55"/>
          <p:cNvSpPr/>
          <p:nvPr/>
        </p:nvSpPr>
        <p:spPr>
          <a:xfrm>
            <a:off x="448495" y="4715592"/>
            <a:ext cx="2593200" cy="410400"/>
          </a:xfrm>
          <a:prstGeom prst="rect">
            <a:avLst/>
          </a:prstGeom>
          <a:noFill/>
          <a:ln>
            <a:noFill/>
          </a:ln>
        </p:spPr>
        <p:txBody>
          <a:bodyPr spcFirstLastPara="1" wrap="square" lIns="121900" tIns="60933" rIns="121900" bIns="60933" anchor="t" anchorCtr="0">
            <a:noAutofit/>
          </a:bodyPr>
          <a:lstStyle/>
          <a:p>
            <a:r>
              <a:rPr lang="en" sz="2400"/>
              <a:t>Example 1</a:t>
            </a:r>
            <a:endParaRPr sz="2400"/>
          </a:p>
        </p:txBody>
      </p:sp>
      <p:sp>
        <p:nvSpPr>
          <p:cNvPr id="389" name="Google Shape;389;p55"/>
          <p:cNvSpPr/>
          <p:nvPr/>
        </p:nvSpPr>
        <p:spPr>
          <a:xfrm>
            <a:off x="448495" y="6130959"/>
            <a:ext cx="2593200" cy="410400"/>
          </a:xfrm>
          <a:prstGeom prst="rect">
            <a:avLst/>
          </a:prstGeom>
          <a:noFill/>
          <a:ln>
            <a:noFill/>
          </a:ln>
        </p:spPr>
        <p:txBody>
          <a:bodyPr spcFirstLastPara="1" wrap="square" lIns="121900" tIns="60933" rIns="121900" bIns="60933" anchor="t" anchorCtr="0">
            <a:noAutofit/>
          </a:bodyPr>
          <a:lstStyle/>
          <a:p>
            <a:r>
              <a:rPr lang="en" sz="2400"/>
              <a:t>Example 2</a:t>
            </a:r>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3"/>
                                        </p:tgtEl>
                                        <p:attrNameLst>
                                          <p:attrName>style.visibility</p:attrName>
                                        </p:attrNameLst>
                                      </p:cBhvr>
                                      <p:to>
                                        <p:strVal val="visible"/>
                                      </p:to>
                                    </p:set>
                                    <p:animEffect transition="in" filter="fade">
                                      <p:cBhvr>
                                        <p:cTn id="11" dur="500"/>
                                        <p:tgtEl>
                                          <p:spTgt spid="383"/>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3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5"/>
                                        </p:tgtEl>
                                        <p:attrNameLst>
                                          <p:attrName>style.visibility</p:attrName>
                                        </p:attrNameLst>
                                      </p:cBhvr>
                                      <p:to>
                                        <p:strVal val="visible"/>
                                      </p:to>
                                    </p:set>
                                    <p:animEffect transition="in" filter="fade">
                                      <p:cBhvr>
                                        <p:cTn id="19" dur="1000"/>
                                        <p:tgtEl>
                                          <p:spTgt spid="385"/>
                                        </p:tgtEl>
                                      </p:cBhvr>
                                    </p:animEffect>
                                  </p:childTnLst>
                                </p:cTn>
                              </p:par>
                              <p:par>
                                <p:cTn id="20" presetID="10" presetClass="entr" presetSubtype="0" fill="hold" nodeType="withEffect">
                                  <p:stCondLst>
                                    <p:cond delay="0"/>
                                  </p:stCondLst>
                                  <p:childTnLst>
                                    <p:set>
                                      <p:cBhvr>
                                        <p:cTn id="21" dur="1" fill="hold">
                                          <p:stCondLst>
                                            <p:cond delay="0"/>
                                          </p:stCondLst>
                                        </p:cTn>
                                        <p:tgtEl>
                                          <p:spTgt spid="386"/>
                                        </p:tgtEl>
                                        <p:attrNameLst>
                                          <p:attrName>style.visibility</p:attrName>
                                        </p:attrNameLst>
                                      </p:cBhvr>
                                      <p:to>
                                        <p:strVal val="visible"/>
                                      </p:to>
                                    </p:set>
                                    <p:animEffect transition="in" filter="fade">
                                      <p:cBhvr>
                                        <p:cTn id="22" dur="1000"/>
                                        <p:tgtEl>
                                          <p:spTgt spid="386"/>
                                        </p:tgtEl>
                                      </p:cBhvr>
                                    </p:animEffect>
                                  </p:childTnLst>
                                </p:cTn>
                              </p:par>
                              <p:par>
                                <p:cTn id="23" presetID="10" presetClass="entr" presetSubtype="0" fill="hold" nodeType="withEffect">
                                  <p:stCondLst>
                                    <p:cond delay="0"/>
                                  </p:stCondLst>
                                  <p:childTnLst>
                                    <p:set>
                                      <p:cBhvr>
                                        <p:cTn id="24" dur="1" fill="hold">
                                          <p:stCondLst>
                                            <p:cond delay="0"/>
                                          </p:stCondLst>
                                        </p:cTn>
                                        <p:tgtEl>
                                          <p:spTgt spid="387"/>
                                        </p:tgtEl>
                                        <p:attrNameLst>
                                          <p:attrName>style.visibility</p:attrName>
                                        </p:attrNameLst>
                                      </p:cBhvr>
                                      <p:to>
                                        <p:strVal val="visible"/>
                                      </p:to>
                                    </p:set>
                                    <p:animEffect transition="in" filter="fade">
                                      <p:cBhvr>
                                        <p:cTn id="25" dur="1000"/>
                                        <p:tgtEl>
                                          <p:spTgt spid="387"/>
                                        </p:tgtEl>
                                      </p:cBhvr>
                                    </p:animEffect>
                                  </p:childTnLst>
                                </p:cTn>
                              </p:par>
                              <p:par>
                                <p:cTn id="26" presetID="10" presetClass="entr" presetSubtype="0" fill="hold" nodeType="withEffect">
                                  <p:stCondLst>
                                    <p:cond delay="0"/>
                                  </p:stCondLst>
                                  <p:childTnLst>
                                    <p:set>
                                      <p:cBhvr>
                                        <p:cTn id="27" dur="1" fill="hold">
                                          <p:stCondLst>
                                            <p:cond delay="0"/>
                                          </p:stCondLst>
                                        </p:cTn>
                                        <p:tgtEl>
                                          <p:spTgt spid="389"/>
                                        </p:tgtEl>
                                        <p:attrNameLst>
                                          <p:attrName>style.visibility</p:attrName>
                                        </p:attrNameLst>
                                      </p:cBhvr>
                                      <p:to>
                                        <p:strVal val="visible"/>
                                      </p:to>
                                    </p:set>
                                    <p:animEffect transition="in" filter="fade">
                                      <p:cBhvr>
                                        <p:cTn id="28"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Grouping and Aggregation</a:t>
            </a:r>
            <a:endParaRPr sz="3733" b="1">
              <a:solidFill>
                <a:srgbClr val="666666"/>
              </a:solidFill>
              <a:latin typeface="Montserrat"/>
              <a:ea typeface="Montserrat"/>
              <a:cs typeface="Montserrat"/>
              <a:sym typeface="Montserrat"/>
            </a:endParaRPr>
          </a:p>
        </p:txBody>
      </p:sp>
      <p:pic>
        <p:nvPicPr>
          <p:cNvPr id="395" name="Google Shape;395;p56"/>
          <p:cNvPicPr preferRelativeResize="0"/>
          <p:nvPr/>
        </p:nvPicPr>
        <p:blipFill>
          <a:blip r:embed="rId4">
            <a:alphaModFix/>
          </a:blip>
          <a:stretch>
            <a:fillRect/>
          </a:stretch>
        </p:blipFill>
        <p:spPr>
          <a:xfrm>
            <a:off x="9989199" y="-9"/>
            <a:ext cx="2202797" cy="1818272"/>
          </a:xfrm>
          <a:prstGeom prst="rect">
            <a:avLst/>
          </a:prstGeom>
          <a:noFill/>
          <a:ln>
            <a:noFill/>
          </a:ln>
        </p:spPr>
      </p:pic>
      <p:pic>
        <p:nvPicPr>
          <p:cNvPr id="396" name="Google Shape;396;p56"/>
          <p:cNvPicPr preferRelativeResize="0"/>
          <p:nvPr/>
        </p:nvPicPr>
        <p:blipFill>
          <a:blip r:embed="rId5">
            <a:alphaModFix/>
          </a:blip>
          <a:stretch>
            <a:fillRect/>
          </a:stretch>
        </p:blipFill>
        <p:spPr>
          <a:xfrm>
            <a:off x="281801" y="2919934"/>
            <a:ext cx="3134033" cy="2544100"/>
          </a:xfrm>
          <a:prstGeom prst="rect">
            <a:avLst/>
          </a:prstGeom>
          <a:noFill/>
          <a:ln>
            <a:noFill/>
          </a:ln>
        </p:spPr>
      </p:pic>
      <p:pic>
        <p:nvPicPr>
          <p:cNvPr id="397" name="Google Shape;397;p56"/>
          <p:cNvPicPr preferRelativeResize="0"/>
          <p:nvPr/>
        </p:nvPicPr>
        <p:blipFill>
          <a:blip r:embed="rId6">
            <a:alphaModFix/>
          </a:blip>
          <a:stretch>
            <a:fillRect/>
          </a:stretch>
        </p:blipFill>
        <p:spPr>
          <a:xfrm>
            <a:off x="3913885" y="2349000"/>
            <a:ext cx="2487000" cy="3240467"/>
          </a:xfrm>
          <a:prstGeom prst="rect">
            <a:avLst/>
          </a:prstGeom>
          <a:noFill/>
          <a:ln>
            <a:noFill/>
          </a:ln>
        </p:spPr>
      </p:pic>
      <p:sp>
        <p:nvSpPr>
          <p:cNvPr id="398" name="Google Shape;398;p56"/>
          <p:cNvSpPr/>
          <p:nvPr/>
        </p:nvSpPr>
        <p:spPr>
          <a:xfrm>
            <a:off x="8737733" y="2072233"/>
            <a:ext cx="3676800" cy="1616800"/>
          </a:xfrm>
          <a:prstGeom prst="rect">
            <a:avLst/>
          </a:prstGeom>
          <a:noFill/>
          <a:ln>
            <a:noFill/>
          </a:ln>
        </p:spPr>
        <p:txBody>
          <a:bodyPr spcFirstLastPara="1" wrap="square" lIns="121900" tIns="60933" rIns="121900" bIns="60933" anchor="t" anchorCtr="0">
            <a:noAutofit/>
          </a:bodyPr>
          <a:lstStyle/>
          <a:p>
            <a:r>
              <a:rPr lang="en" sz="2400"/>
              <a:t>What GROUPings are possible?</a:t>
            </a:r>
            <a:endParaRPr sz="2400"/>
          </a:p>
          <a:p>
            <a:pPr marL="609585" indent="-423323">
              <a:buSzPts val="1400"/>
              <a:buChar char="-"/>
            </a:pPr>
            <a:r>
              <a:rPr lang="en" sz="2400"/>
              <a:t>Type, Size, Color</a:t>
            </a:r>
            <a:endParaRPr sz="2400"/>
          </a:p>
          <a:p>
            <a:pPr marL="609585" indent="-423323">
              <a:buSzPts val="1400"/>
              <a:buChar char="-"/>
            </a:pPr>
            <a:r>
              <a:rPr lang="en" sz="2400"/>
              <a:t>Number of holes</a:t>
            </a:r>
            <a:endParaRPr sz="2400"/>
          </a:p>
          <a:p>
            <a:pPr marL="609585" indent="-423323">
              <a:buSzPts val="1400"/>
              <a:buChar char="-"/>
            </a:pPr>
            <a:r>
              <a:rPr lang="en" sz="2400"/>
              <a:t>Combination?</a:t>
            </a:r>
            <a:endParaRPr sz="2400"/>
          </a:p>
          <a:p>
            <a:endParaRPr sz="2400"/>
          </a:p>
        </p:txBody>
      </p:sp>
      <p:pic>
        <p:nvPicPr>
          <p:cNvPr id="399" name="Google Shape;399;p56"/>
          <p:cNvPicPr preferRelativeResize="0"/>
          <p:nvPr/>
        </p:nvPicPr>
        <p:blipFill>
          <a:blip r:embed="rId7">
            <a:alphaModFix/>
          </a:blip>
          <a:stretch>
            <a:fillRect/>
          </a:stretch>
        </p:blipFill>
        <p:spPr>
          <a:xfrm>
            <a:off x="6898934" y="3618967"/>
            <a:ext cx="2923633" cy="1970500"/>
          </a:xfrm>
          <a:prstGeom prst="rect">
            <a:avLst/>
          </a:prstGeom>
          <a:noFill/>
          <a:ln>
            <a:noFill/>
          </a:ln>
        </p:spPr>
      </p:pic>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Effect transition="in" filter="fade">
                                      <p:cBhvr>
                                        <p:cTn id="7" dur="1000"/>
                                        <p:tgtEl>
                                          <p:spTgt spid="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xEl>
                                              <p:pRg st="1" end="1"/>
                                            </p:txEl>
                                          </p:spTgt>
                                        </p:tgtEl>
                                        <p:attrNameLst>
                                          <p:attrName>style.visibility</p:attrName>
                                        </p:attrNameLst>
                                      </p:cBhvr>
                                      <p:to>
                                        <p:strVal val="visible"/>
                                      </p:to>
                                    </p:set>
                                    <p:animEffect transition="in" filter="fade">
                                      <p:cBhvr>
                                        <p:cTn id="12" dur="1000"/>
                                        <p:tgtEl>
                                          <p:spTgt spid="3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xEl>
                                              <p:pRg st="2" end="2"/>
                                            </p:txEl>
                                          </p:spTgt>
                                        </p:tgtEl>
                                        <p:attrNameLst>
                                          <p:attrName>style.visibility</p:attrName>
                                        </p:attrNameLst>
                                      </p:cBhvr>
                                      <p:to>
                                        <p:strVal val="visible"/>
                                      </p:to>
                                    </p:set>
                                    <p:animEffect transition="in" filter="fade">
                                      <p:cBhvr>
                                        <p:cTn id="17" dur="1000"/>
                                        <p:tgtEl>
                                          <p:spTgt spid="3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8">
                                            <p:txEl>
                                              <p:pRg st="3" end="3"/>
                                            </p:txEl>
                                          </p:spTgt>
                                        </p:tgtEl>
                                        <p:attrNameLst>
                                          <p:attrName>style.visibility</p:attrName>
                                        </p:attrNameLst>
                                      </p:cBhvr>
                                      <p:to>
                                        <p:strVal val="visible"/>
                                      </p:to>
                                    </p:set>
                                    <p:animEffect transition="in" filter="fade">
                                      <p:cBhvr>
                                        <p:cTn id="22" dur="1000"/>
                                        <p:tgtEl>
                                          <p:spTgt spid="3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7"/>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a:solidFill>
                  <a:srgbClr val="666666"/>
                </a:solidFill>
              </a:rPr>
              <a:t>What GROUPings are possible?</a:t>
            </a:r>
            <a:endParaRPr sz="3733" b="1">
              <a:solidFill>
                <a:srgbClr val="666666"/>
              </a:solidFill>
              <a:latin typeface="Montserrat"/>
              <a:ea typeface="Montserrat"/>
              <a:cs typeface="Montserrat"/>
              <a:sym typeface="Montserrat"/>
            </a:endParaRPr>
          </a:p>
        </p:txBody>
      </p:sp>
      <p:sp>
        <p:nvSpPr>
          <p:cNvPr id="405" name="Google Shape;405;p57"/>
          <p:cNvSpPr/>
          <p:nvPr/>
        </p:nvSpPr>
        <p:spPr>
          <a:xfrm>
            <a:off x="4905980" y="1923272"/>
            <a:ext cx="1321200" cy="410400"/>
          </a:xfrm>
          <a:prstGeom prst="rect">
            <a:avLst/>
          </a:prstGeom>
          <a:noFill/>
          <a:ln>
            <a:noFill/>
          </a:ln>
        </p:spPr>
        <p:txBody>
          <a:bodyPr spcFirstLastPara="1" wrap="square" lIns="121900" tIns="60933" rIns="121900" bIns="60933" anchor="t" anchorCtr="0">
            <a:noAutofit/>
          </a:bodyPr>
          <a:lstStyle/>
          <a:p>
            <a:r>
              <a:rPr lang="en" sz="1867" b="1">
                <a:solidFill>
                  <a:schemeClr val="accent2"/>
                </a:solidFill>
                <a:latin typeface="Arial"/>
                <a:ea typeface="Arial"/>
                <a:cs typeface="Arial"/>
                <a:sym typeface="Arial"/>
              </a:rPr>
              <a:t>Purchase</a:t>
            </a:r>
            <a:endParaRPr sz="2400"/>
          </a:p>
        </p:txBody>
      </p:sp>
      <p:graphicFrame>
        <p:nvGraphicFramePr>
          <p:cNvPr id="406" name="Google Shape;406;p57"/>
          <p:cNvGraphicFramePr/>
          <p:nvPr/>
        </p:nvGraphicFramePr>
        <p:xfrm>
          <a:off x="4963162" y="2439035"/>
          <a:ext cx="4704132" cy="1991400"/>
        </p:xfrm>
        <a:graphic>
          <a:graphicData uri="http://schemas.openxmlformats.org/drawingml/2006/table">
            <a:tbl>
              <a:tblPr>
                <a:noFill/>
              </a:tblPr>
              <a:tblGrid>
                <a:gridCol w="1176033">
                  <a:extLst>
                    <a:ext uri="{9D8B030D-6E8A-4147-A177-3AD203B41FA5}">
                      <a16:colId xmlns:a16="http://schemas.microsoft.com/office/drawing/2014/main" val="20000"/>
                    </a:ext>
                  </a:extLst>
                </a:gridCol>
                <a:gridCol w="1176033">
                  <a:extLst>
                    <a:ext uri="{9D8B030D-6E8A-4147-A177-3AD203B41FA5}">
                      <a16:colId xmlns:a16="http://schemas.microsoft.com/office/drawing/2014/main" val="20001"/>
                    </a:ext>
                  </a:extLst>
                </a:gridCol>
                <a:gridCol w="1176033">
                  <a:extLst>
                    <a:ext uri="{9D8B030D-6E8A-4147-A177-3AD203B41FA5}">
                      <a16:colId xmlns:a16="http://schemas.microsoft.com/office/drawing/2014/main" val="20002"/>
                    </a:ext>
                  </a:extLst>
                </a:gridCol>
                <a:gridCol w="1176033">
                  <a:extLst>
                    <a:ext uri="{9D8B030D-6E8A-4147-A177-3AD203B41FA5}">
                      <a16:colId xmlns:a16="http://schemas.microsoft.com/office/drawing/2014/main" val="20003"/>
                    </a:ext>
                  </a:extLst>
                </a:gridCol>
              </a:tblGrid>
              <a:tr h="398500">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Date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Price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400"/>
                        <a:buFont typeface="Arial"/>
                        <a:buNone/>
                      </a:pPr>
                      <a:r>
                        <a:rPr lang="en" sz="1900" b="1" i="0" u="none" strike="noStrike" cap="none">
                          <a:solidFill>
                            <a:schemeClr val="accent2"/>
                          </a:solidFill>
                          <a:latin typeface="Arial"/>
                          <a:ea typeface="Arial"/>
                          <a:cs typeface="Arial"/>
                          <a:sym typeface="Arial"/>
                        </a:rPr>
                        <a:t>Quantity</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985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10/21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974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10/3</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0.5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3985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98500">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10/25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1.50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n" sz="19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07" name="Google Shape;407;p57"/>
          <p:cNvSpPr/>
          <p:nvPr/>
        </p:nvSpPr>
        <p:spPr>
          <a:xfrm>
            <a:off x="3605933" y="4954367"/>
            <a:ext cx="7390400" cy="1776400"/>
          </a:xfrm>
          <a:prstGeom prst="rect">
            <a:avLst/>
          </a:prstGeom>
          <a:noFill/>
          <a:ln>
            <a:noFill/>
          </a:ln>
        </p:spPr>
        <p:txBody>
          <a:bodyPr spcFirstLastPara="1" wrap="square" lIns="121900" tIns="60933" rIns="121900" bIns="60933" anchor="t" anchorCtr="0">
            <a:noAutofit/>
          </a:bodyPr>
          <a:lstStyle/>
          <a:p>
            <a:r>
              <a:rPr lang="en" sz="2400"/>
              <a:t>Possible Groups</a:t>
            </a:r>
            <a:endParaRPr sz="2400"/>
          </a:p>
          <a:p>
            <a:pPr marL="609585" indent="-423323">
              <a:buSzPts val="1400"/>
              <a:buChar char="-"/>
            </a:pPr>
            <a:r>
              <a:rPr lang="en" sz="2400"/>
              <a:t>Product?      </a:t>
            </a:r>
            <a:r>
              <a:rPr lang="en" sz="1600">
                <a:solidFill>
                  <a:srgbClr val="666666"/>
                </a:solidFill>
              </a:rPr>
              <a:t>(e.g. SUM(quantity) by product) # product units sold</a:t>
            </a:r>
            <a:endParaRPr sz="1600">
              <a:solidFill>
                <a:srgbClr val="666666"/>
              </a:solidFill>
            </a:endParaRPr>
          </a:p>
          <a:p>
            <a:pPr marL="609585" indent="-423323">
              <a:buSzPts val="1400"/>
              <a:buChar char="-"/>
            </a:pPr>
            <a:r>
              <a:rPr lang="en" sz="2400"/>
              <a:t>Date?           </a:t>
            </a:r>
            <a:r>
              <a:rPr lang="en" sz="1600">
                <a:solidFill>
                  <a:srgbClr val="666666"/>
                </a:solidFill>
              </a:rPr>
              <a:t>(e.g., SUM(price*quantity) by date) # daily sales</a:t>
            </a:r>
            <a:endParaRPr sz="1600">
              <a:solidFill>
                <a:srgbClr val="666666"/>
              </a:solidFill>
            </a:endParaRPr>
          </a:p>
          <a:p>
            <a:pPr marL="609585" indent="-423323">
              <a:buSzPts val="1400"/>
              <a:buChar char="-"/>
            </a:pPr>
            <a:r>
              <a:rPr lang="en" sz="2400"/>
              <a:t>Price?</a:t>
            </a:r>
            <a:endParaRPr sz="2400"/>
          </a:p>
          <a:p>
            <a:pPr marL="609585" indent="-423323">
              <a:buSzPts val="1400"/>
              <a:buChar char="-"/>
            </a:pPr>
            <a:r>
              <a:rPr lang="en" sz="2400"/>
              <a:t>Product, Date?</a:t>
            </a:r>
            <a:endParaRPr sz="2400"/>
          </a:p>
          <a:p>
            <a:pPr marL="609585" indent="-423323">
              <a:buSzPts val="1400"/>
              <a:buChar char="-"/>
            </a:pPr>
            <a:r>
              <a:rPr lang="en" sz="2400"/>
              <a:t>&lt;various column combinations&gt;</a:t>
            </a:r>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8"/>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Grouping and Aggregation</a:t>
            </a:r>
            <a:endParaRPr sz="3733" b="1">
              <a:solidFill>
                <a:srgbClr val="666666"/>
              </a:solidFill>
              <a:latin typeface="Montserrat"/>
              <a:ea typeface="Montserrat"/>
              <a:cs typeface="Montserrat"/>
              <a:sym typeface="Montserrat"/>
            </a:endParaRPr>
          </a:p>
        </p:txBody>
      </p:sp>
      <p:sp>
        <p:nvSpPr>
          <p:cNvPr id="413" name="Google Shape;413;p58"/>
          <p:cNvSpPr/>
          <p:nvPr/>
        </p:nvSpPr>
        <p:spPr>
          <a:xfrm>
            <a:off x="3108960" y="3091889"/>
            <a:ext cx="5594000" cy="155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 </a:t>
            </a:r>
            <a:r>
              <a:rPr lang="en" sz="1867">
                <a:solidFill>
                  <a:srgbClr val="000000"/>
                </a:solidFill>
                <a:latin typeface="Arial"/>
                <a:ea typeface="Arial"/>
                <a:cs typeface="Arial"/>
                <a:sym typeface="Arial"/>
              </a:rPr>
              <a:t>  product,</a:t>
            </a:r>
            <a:endParaRPr sz="2400"/>
          </a:p>
          <a:p>
            <a:r>
              <a:rPr lang="en" sz="1867">
                <a:solidFill>
                  <a:srgbClr val="000000"/>
                </a:solidFill>
                <a:latin typeface="Arial"/>
                <a:ea typeface="Arial"/>
                <a:cs typeface="Arial"/>
                <a:sym typeface="Arial"/>
              </a:rPr>
              <a:t>	        SUM(price * quantity) AS TotalSales</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Purchase</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date &gt; ‘10/1/2005’</a:t>
            </a:r>
            <a:endParaRPr sz="2400"/>
          </a:p>
          <a:p>
            <a:r>
              <a:rPr lang="en" sz="1867">
                <a:solidFill>
                  <a:srgbClr val="FF0066"/>
                </a:solidFill>
                <a:latin typeface="Arial"/>
                <a:ea typeface="Arial"/>
                <a:cs typeface="Arial"/>
                <a:sym typeface="Arial"/>
              </a:rPr>
              <a:t>GROUP BY</a:t>
            </a:r>
            <a:r>
              <a:rPr lang="en" sz="1867">
                <a:solidFill>
                  <a:srgbClr val="000000"/>
                </a:solidFill>
                <a:latin typeface="Arial"/>
                <a:ea typeface="Arial"/>
                <a:cs typeface="Arial"/>
                <a:sym typeface="Arial"/>
              </a:rPr>
              <a:t> product</a:t>
            </a:r>
            <a:endParaRPr sz="1867">
              <a:solidFill>
                <a:srgbClr val="000000"/>
              </a:solidFill>
              <a:latin typeface="Arial"/>
              <a:ea typeface="Arial"/>
              <a:cs typeface="Arial"/>
              <a:sym typeface="Arial"/>
            </a:endParaRPr>
          </a:p>
        </p:txBody>
      </p:sp>
      <p:sp>
        <p:nvSpPr>
          <p:cNvPr id="414" name="Google Shape;414;p58"/>
          <p:cNvSpPr txBox="1"/>
          <p:nvPr/>
        </p:nvSpPr>
        <p:spPr>
          <a:xfrm>
            <a:off x="5669288" y="5263403"/>
            <a:ext cx="3668000" cy="451600"/>
          </a:xfrm>
          <a:prstGeom prst="rect">
            <a:avLst/>
          </a:prstGeom>
          <a:noFill/>
          <a:ln>
            <a:noFill/>
          </a:ln>
        </p:spPr>
        <p:txBody>
          <a:bodyPr spcFirstLastPara="1" wrap="square" lIns="121900" tIns="60933" rIns="121900" bIns="60933" anchor="t" anchorCtr="0">
            <a:noAutofit/>
          </a:bodyPr>
          <a:lstStyle/>
          <a:p>
            <a:r>
              <a:rPr lang="en" sz="2133">
                <a:solidFill>
                  <a:srgbClr val="000000"/>
                </a:solidFill>
                <a:latin typeface="Arial"/>
                <a:ea typeface="Arial"/>
                <a:cs typeface="Arial"/>
                <a:sym typeface="Arial"/>
              </a:rPr>
              <a:t>Let’s see what this means…</a:t>
            </a:r>
            <a:endParaRPr sz="2400"/>
          </a:p>
        </p:txBody>
      </p:sp>
      <p:sp>
        <p:nvSpPr>
          <p:cNvPr id="415" name="Google Shape;415;p58"/>
          <p:cNvSpPr/>
          <p:nvPr/>
        </p:nvSpPr>
        <p:spPr>
          <a:xfrm>
            <a:off x="9989185" y="3091889"/>
            <a:ext cx="1946800" cy="1009600"/>
          </a:xfrm>
          <a:prstGeom prst="rect">
            <a:avLst/>
          </a:prstGeom>
          <a:noFill/>
          <a:ln>
            <a:noFill/>
          </a:ln>
        </p:spPr>
        <p:txBody>
          <a:bodyPr spcFirstLastPara="1" wrap="square" lIns="121900" tIns="60933" rIns="121900" bIns="60933" anchor="t" anchorCtr="0">
            <a:noAutofit/>
          </a:bodyPr>
          <a:lstStyle/>
          <a:p>
            <a:r>
              <a:rPr lang="en" sz="1867">
                <a:solidFill>
                  <a:srgbClr val="000000"/>
                </a:solidFill>
                <a:latin typeface="Arial"/>
                <a:ea typeface="Arial"/>
                <a:cs typeface="Arial"/>
                <a:sym typeface="Arial"/>
              </a:rPr>
              <a:t>Find total sales after 10/1/2005 per product.</a:t>
            </a:r>
            <a:endParaRPr sz="2400"/>
          </a:p>
        </p:txBody>
      </p:sp>
      <p:sp>
        <p:nvSpPr>
          <p:cNvPr id="416" name="Google Shape;416;p58"/>
          <p:cNvSpPr txBox="1"/>
          <p:nvPr/>
        </p:nvSpPr>
        <p:spPr>
          <a:xfrm>
            <a:off x="3108960" y="2102237"/>
            <a:ext cx="4557200" cy="418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Purchase(product, date, price, quantity)</a:t>
            </a:r>
            <a:endParaRPr sz="2400"/>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p:nvPr/>
        </p:nvSpPr>
        <p:spPr>
          <a:xfrm>
            <a:off x="3230184" y="256705"/>
            <a:ext cx="7723600" cy="1546400"/>
          </a:xfrm>
          <a:prstGeom prst="rect">
            <a:avLst/>
          </a:prstGeom>
          <a:noFill/>
          <a:ln>
            <a:noFill/>
          </a:ln>
        </p:spPr>
        <p:txBody>
          <a:bodyPr spcFirstLastPara="1" wrap="square" lIns="121900" tIns="121900" rIns="121900" bIns="121900" anchor="t" anchorCtr="0">
            <a:noAutofit/>
          </a:bodyPr>
          <a:lstStyle/>
          <a:p>
            <a:r>
              <a:rPr lang="en" sz="4000">
                <a:solidFill>
                  <a:srgbClr val="595959"/>
                </a:solidFill>
                <a:latin typeface="Roboto Light"/>
                <a:ea typeface="Roboto Light"/>
                <a:cs typeface="Roboto Light"/>
                <a:sym typeface="Roboto Light"/>
              </a:rPr>
              <a:t>Data independence</a:t>
            </a:r>
            <a:endParaRPr sz="4000">
              <a:solidFill>
                <a:srgbClr val="595959"/>
              </a:solidFill>
              <a:latin typeface="Roboto Light"/>
              <a:ea typeface="Roboto Light"/>
              <a:cs typeface="Roboto Light"/>
              <a:sym typeface="Roboto Light"/>
            </a:endParaRPr>
          </a:p>
        </p:txBody>
      </p:sp>
      <p:sp>
        <p:nvSpPr>
          <p:cNvPr id="146" name="Google Shape;146;p27"/>
          <p:cNvSpPr/>
          <p:nvPr/>
        </p:nvSpPr>
        <p:spPr>
          <a:xfrm>
            <a:off x="5980267" y="2599200"/>
            <a:ext cx="5621200" cy="1028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endParaRPr sz="2400" u="sng">
              <a:latin typeface="Roboto Light"/>
              <a:ea typeface="Roboto Light"/>
              <a:cs typeface="Roboto Light"/>
              <a:sym typeface="Roboto Light"/>
            </a:endParaRPr>
          </a:p>
          <a:p>
            <a:r>
              <a:rPr lang="en" sz="2400" u="sng">
                <a:latin typeface="Roboto Light"/>
                <a:ea typeface="Roboto Light"/>
                <a:cs typeface="Roboto Light"/>
                <a:sym typeface="Roboto Light"/>
              </a:rPr>
              <a:t>Logical Data Independence</a:t>
            </a:r>
            <a:endParaRPr sz="2400" u="sng">
              <a:latin typeface="Roboto Light"/>
              <a:ea typeface="Roboto Light"/>
              <a:cs typeface="Roboto Light"/>
              <a:sym typeface="Roboto Light"/>
            </a:endParaRPr>
          </a:p>
          <a:p>
            <a:r>
              <a:rPr lang="en" sz="2400">
                <a:latin typeface="Roboto Light"/>
                <a:ea typeface="Roboto Light"/>
                <a:cs typeface="Roboto Light"/>
                <a:sym typeface="Roboto Light"/>
              </a:rPr>
              <a:t>Protection from changes in the Logical Structure </a:t>
            </a:r>
            <a:endParaRPr sz="2400">
              <a:latin typeface="Roboto Light"/>
              <a:ea typeface="Roboto Light"/>
              <a:cs typeface="Roboto Light"/>
              <a:sym typeface="Roboto Light"/>
            </a:endParaRPr>
          </a:p>
          <a:p>
            <a:r>
              <a:rPr lang="en" sz="2400">
                <a:latin typeface="Roboto Light"/>
                <a:ea typeface="Roboto Light"/>
                <a:cs typeface="Roboto Light"/>
                <a:sym typeface="Roboto Light"/>
              </a:rPr>
              <a:t>of the data</a:t>
            </a:r>
            <a:endParaRPr sz="2400">
              <a:latin typeface="Roboto Light"/>
              <a:ea typeface="Roboto Light"/>
              <a:cs typeface="Roboto Light"/>
              <a:sym typeface="Roboto Light"/>
            </a:endParaRPr>
          </a:p>
          <a:p>
            <a:endParaRPr sz="2400">
              <a:latin typeface="Roboto Light"/>
              <a:ea typeface="Roboto Light"/>
              <a:cs typeface="Roboto Light"/>
              <a:sym typeface="Roboto Light"/>
            </a:endParaRPr>
          </a:p>
        </p:txBody>
      </p:sp>
      <p:sp>
        <p:nvSpPr>
          <p:cNvPr id="147" name="Google Shape;147;p27"/>
          <p:cNvSpPr/>
          <p:nvPr/>
        </p:nvSpPr>
        <p:spPr>
          <a:xfrm>
            <a:off x="3478167" y="1390400"/>
            <a:ext cx="8502000" cy="1092000"/>
          </a:xfrm>
          <a:prstGeom prst="roundRect">
            <a:avLst>
              <a:gd name="adj" fmla="val 16667"/>
            </a:avLst>
          </a:prstGeom>
          <a:noFill/>
          <a:ln>
            <a:noFill/>
          </a:ln>
        </p:spPr>
        <p:txBody>
          <a:bodyPr spcFirstLastPara="1" wrap="square" lIns="121900" tIns="121900" rIns="121900" bIns="121900" anchor="ctr" anchorCtr="0">
            <a:noAutofit/>
          </a:bodyPr>
          <a:lstStyle/>
          <a:p>
            <a:endParaRPr sz="2400">
              <a:latin typeface="Roboto Light"/>
              <a:ea typeface="Roboto Light"/>
              <a:cs typeface="Roboto Light"/>
              <a:sym typeface="Roboto Light"/>
            </a:endParaRPr>
          </a:p>
          <a:p>
            <a:pPr marL="609585" indent="-423323">
              <a:buSzPts val="1400"/>
              <a:buFont typeface="Roboto Light"/>
              <a:buAutoNum type="arabicPeriod"/>
            </a:pPr>
            <a:r>
              <a:rPr lang="en" sz="2400">
                <a:latin typeface="Roboto Light"/>
                <a:ea typeface="Roboto Light"/>
                <a:cs typeface="Roboto Light"/>
                <a:sym typeface="Roboto Light"/>
              </a:rPr>
              <a:t>Can we add a new column or attribute without rewriting the application?</a:t>
            </a:r>
            <a:endParaRPr sz="2400">
              <a:latin typeface="Roboto Light"/>
              <a:ea typeface="Roboto Light"/>
              <a:cs typeface="Roboto Light"/>
              <a:sym typeface="Roboto Light"/>
            </a:endParaRPr>
          </a:p>
          <a:p>
            <a:endParaRPr sz="2400" i="1"/>
          </a:p>
        </p:txBody>
      </p:sp>
      <p:sp>
        <p:nvSpPr>
          <p:cNvPr id="148" name="Google Shape;148;p27"/>
          <p:cNvSpPr/>
          <p:nvPr/>
        </p:nvSpPr>
        <p:spPr>
          <a:xfrm>
            <a:off x="5833200" y="5172233"/>
            <a:ext cx="5621200" cy="1028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endParaRPr sz="2400"/>
          </a:p>
          <a:p>
            <a:r>
              <a:rPr lang="en" sz="2400" u="sng">
                <a:latin typeface="Roboto Light"/>
                <a:ea typeface="Roboto Light"/>
                <a:cs typeface="Roboto Light"/>
                <a:sym typeface="Roboto Light"/>
              </a:rPr>
              <a:t>Physical Data Independence</a:t>
            </a:r>
            <a:endParaRPr sz="2400" u="sng">
              <a:latin typeface="Roboto Light"/>
              <a:ea typeface="Roboto Light"/>
              <a:cs typeface="Roboto Light"/>
              <a:sym typeface="Roboto Light"/>
            </a:endParaRPr>
          </a:p>
          <a:p>
            <a:r>
              <a:rPr lang="en" sz="2400">
                <a:latin typeface="Roboto Light"/>
                <a:ea typeface="Roboto Light"/>
                <a:cs typeface="Roboto Light"/>
                <a:sym typeface="Roboto Light"/>
              </a:rPr>
              <a:t>Protection from Physical Layout Changes</a:t>
            </a:r>
            <a:endParaRPr sz="2400">
              <a:latin typeface="Roboto Light"/>
              <a:ea typeface="Roboto Light"/>
              <a:cs typeface="Roboto Light"/>
              <a:sym typeface="Roboto Light"/>
            </a:endParaRPr>
          </a:p>
          <a:p>
            <a:endParaRPr sz="2400">
              <a:latin typeface="Roboto Light"/>
              <a:ea typeface="Roboto Light"/>
              <a:cs typeface="Roboto Light"/>
              <a:sym typeface="Roboto Light"/>
            </a:endParaRPr>
          </a:p>
        </p:txBody>
      </p:sp>
      <p:sp>
        <p:nvSpPr>
          <p:cNvPr id="149" name="Google Shape;149;p27"/>
          <p:cNvSpPr/>
          <p:nvPr/>
        </p:nvSpPr>
        <p:spPr>
          <a:xfrm>
            <a:off x="3500900" y="3743833"/>
            <a:ext cx="8038800" cy="1194000"/>
          </a:xfrm>
          <a:prstGeom prst="roundRect">
            <a:avLst>
              <a:gd name="adj" fmla="val 16667"/>
            </a:avLst>
          </a:prstGeom>
          <a:noFill/>
          <a:ln>
            <a:noFill/>
          </a:ln>
        </p:spPr>
        <p:txBody>
          <a:bodyPr spcFirstLastPara="1" wrap="square" lIns="121900" tIns="121900" rIns="121900" bIns="121900" anchor="ctr" anchorCtr="0">
            <a:noAutofit/>
          </a:bodyPr>
          <a:lstStyle/>
          <a:p>
            <a:pPr>
              <a:buClr>
                <a:schemeClr val="dk1"/>
              </a:buClr>
              <a:buSzPts val="1100"/>
            </a:pPr>
            <a:endParaRPr sz="2400" i="1">
              <a:solidFill>
                <a:schemeClr val="dk1"/>
              </a:solidFill>
              <a:latin typeface="Roboto Light"/>
              <a:ea typeface="Roboto Light"/>
              <a:cs typeface="Roboto Light"/>
              <a:sym typeface="Roboto Light"/>
            </a:endParaRPr>
          </a:p>
          <a:p>
            <a:endParaRPr sz="2400" i="1">
              <a:solidFill>
                <a:schemeClr val="dk1"/>
              </a:solidFill>
              <a:latin typeface="Roboto Light"/>
              <a:ea typeface="Roboto Light"/>
              <a:cs typeface="Roboto Light"/>
              <a:sym typeface="Roboto Light"/>
            </a:endParaRPr>
          </a:p>
          <a:p>
            <a:endParaRPr sz="2400" i="1">
              <a:solidFill>
                <a:schemeClr val="dk1"/>
              </a:solidFill>
              <a:latin typeface="Roboto Light"/>
              <a:ea typeface="Roboto Light"/>
              <a:cs typeface="Roboto Light"/>
              <a:sym typeface="Roboto Light"/>
            </a:endParaRPr>
          </a:p>
          <a:p>
            <a:pPr>
              <a:buClr>
                <a:schemeClr val="dk1"/>
              </a:buClr>
              <a:buSzPts val="1100"/>
            </a:pPr>
            <a:r>
              <a:rPr lang="en" sz="2400">
                <a:solidFill>
                  <a:schemeClr val="dk1"/>
                </a:solidFill>
                <a:latin typeface="Roboto Light"/>
                <a:ea typeface="Roboto Light"/>
                <a:cs typeface="Roboto Light"/>
                <a:sym typeface="Roboto Light"/>
              </a:rPr>
              <a:t>2.	Do you need to care which disks/machines are the data stored on?</a:t>
            </a:r>
            <a:endParaRPr sz="2400">
              <a:solidFill>
                <a:schemeClr val="dk1"/>
              </a:solidFill>
              <a:latin typeface="Roboto Light"/>
              <a:ea typeface="Roboto Light"/>
              <a:cs typeface="Roboto Light"/>
              <a:sym typeface="Roboto Light"/>
            </a:endParaRPr>
          </a:p>
          <a:p>
            <a:pPr>
              <a:buClr>
                <a:schemeClr val="dk1"/>
              </a:buClr>
              <a:buSzPts val="1100"/>
            </a:pPr>
            <a:endParaRPr sz="2400" i="1">
              <a:solidFill>
                <a:schemeClr val="dk1"/>
              </a:solidFill>
              <a:latin typeface="Roboto Light"/>
              <a:ea typeface="Roboto Light"/>
              <a:cs typeface="Roboto Light"/>
              <a:sym typeface="Roboto Light"/>
            </a:endParaRPr>
          </a:p>
          <a:p>
            <a:endParaRPr sz="2400">
              <a:latin typeface="Roboto Light"/>
              <a:ea typeface="Roboto Light"/>
              <a:cs typeface="Roboto Light"/>
              <a:sym typeface="Roboto Light"/>
            </a:endParaRPr>
          </a:p>
          <a:p>
            <a:endParaRPr sz="2400">
              <a:latin typeface="Roboto Light"/>
              <a:ea typeface="Roboto Light"/>
              <a:cs typeface="Roboto Light"/>
              <a:sym typeface="Roboto Light"/>
            </a:endParaRPr>
          </a:p>
        </p:txBody>
      </p:sp>
      <p:sp>
        <p:nvSpPr>
          <p:cNvPr id="150" name="Google Shape;150;p27"/>
          <p:cNvSpPr txBox="1">
            <a:spLocks noGrp="1"/>
          </p:cNvSpPr>
          <p:nvPr>
            <p:ph type="title"/>
          </p:nvPr>
        </p:nvSpPr>
        <p:spPr>
          <a:xfrm>
            <a:off x="143233" y="2120833"/>
            <a:ext cx="2510400" cy="1476800"/>
          </a:xfrm>
          <a:prstGeom prst="rect">
            <a:avLst/>
          </a:prstGeom>
          <a:noFill/>
          <a:ln>
            <a:noFill/>
          </a:ln>
        </p:spPr>
        <p:txBody>
          <a:bodyPr spcFirstLastPara="1" vert="horz" wrap="square" lIns="121900" tIns="121900" rIns="121900" bIns="121900" rtlCol="0" anchor="t" anchorCtr="0">
            <a:noAutofit/>
          </a:bodyPr>
          <a:lstStyle/>
          <a:p>
            <a:r>
              <a:rPr lang="en" b="0">
                <a:latin typeface="Arial"/>
                <a:ea typeface="Arial"/>
                <a:cs typeface="Arial"/>
                <a:sym typeface="Arial"/>
              </a:rPr>
              <a:t>Key concept </a:t>
            </a:r>
            <a:endParaRPr/>
          </a:p>
        </p:txBody>
      </p:sp>
      <p:sp>
        <p:nvSpPr>
          <p:cNvPr id="151" name="Google Shape;151;p27"/>
          <p:cNvSpPr txBox="1">
            <a:spLocks noGrp="1"/>
          </p:cNvSpPr>
          <p:nvPr>
            <p:ph type="title"/>
          </p:nvPr>
        </p:nvSpPr>
        <p:spPr>
          <a:xfrm>
            <a:off x="143233" y="2999467"/>
            <a:ext cx="2703600" cy="1194000"/>
          </a:xfrm>
          <a:prstGeom prst="rect">
            <a:avLst/>
          </a:prstGeom>
        </p:spPr>
        <p:txBody>
          <a:bodyPr spcFirstLastPara="1" vert="horz" wrap="square" lIns="121900" tIns="121900" rIns="121900" bIns="121900" rtlCol="0" anchor="t" anchorCtr="0">
            <a:noAutofit/>
          </a:bodyPr>
          <a:lstStyle/>
          <a:p>
            <a:r>
              <a:rPr lang="en" b="0">
                <a:latin typeface="Roboto Light"/>
                <a:ea typeface="Roboto Light"/>
                <a:cs typeface="Roboto Light"/>
                <a:sym typeface="Roboto Light"/>
              </a:rPr>
              <a:t>Data independence</a:t>
            </a:r>
            <a:endParaRPr b="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9"/>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Grouping and Aggregation</a:t>
            </a:r>
            <a:endParaRPr sz="3733" b="1">
              <a:solidFill>
                <a:srgbClr val="666666"/>
              </a:solidFill>
              <a:latin typeface="Montserrat"/>
              <a:ea typeface="Montserrat"/>
              <a:cs typeface="Montserrat"/>
              <a:sym typeface="Montserrat"/>
            </a:endParaRPr>
          </a:p>
        </p:txBody>
      </p:sp>
      <p:sp>
        <p:nvSpPr>
          <p:cNvPr id="422" name="Google Shape;422;p59"/>
          <p:cNvSpPr txBox="1"/>
          <p:nvPr/>
        </p:nvSpPr>
        <p:spPr>
          <a:xfrm>
            <a:off x="3108957" y="4231641"/>
            <a:ext cx="8778400" cy="2421200"/>
          </a:xfrm>
          <a:prstGeom prst="rect">
            <a:avLst/>
          </a:prstGeom>
          <a:noFill/>
          <a:ln>
            <a:noFill/>
          </a:ln>
        </p:spPr>
        <p:txBody>
          <a:bodyPr spcFirstLastPara="1" wrap="square" lIns="121900" tIns="60933" rIns="121900" bIns="60933" anchor="t" anchorCtr="0">
            <a:noAutofit/>
          </a:bodyPr>
          <a:lstStyle/>
          <a:p>
            <a:r>
              <a:rPr lang="en" sz="2133">
                <a:solidFill>
                  <a:srgbClr val="000000"/>
                </a:solidFill>
                <a:latin typeface="Arial"/>
                <a:ea typeface="Arial"/>
                <a:cs typeface="Arial"/>
                <a:sym typeface="Arial"/>
              </a:rPr>
              <a:t>1. Compute the </a:t>
            </a:r>
            <a:r>
              <a:rPr lang="en" sz="2133">
                <a:solidFill>
                  <a:schemeClr val="accent2"/>
                </a:solidFill>
                <a:latin typeface="Arial"/>
                <a:ea typeface="Arial"/>
                <a:cs typeface="Arial"/>
                <a:sym typeface="Arial"/>
              </a:rPr>
              <a:t>FROM</a:t>
            </a:r>
            <a:r>
              <a:rPr lang="en" sz="2133">
                <a:solidFill>
                  <a:srgbClr val="000000"/>
                </a:solidFill>
                <a:latin typeface="Arial"/>
                <a:ea typeface="Arial"/>
                <a:cs typeface="Arial"/>
                <a:sym typeface="Arial"/>
              </a:rPr>
              <a:t> and </a:t>
            </a:r>
            <a:r>
              <a:rPr lang="en" sz="2133">
                <a:solidFill>
                  <a:schemeClr val="accent2"/>
                </a:solidFill>
                <a:latin typeface="Arial"/>
                <a:ea typeface="Arial"/>
                <a:cs typeface="Arial"/>
                <a:sym typeface="Arial"/>
              </a:rPr>
              <a:t>WHERE</a:t>
            </a:r>
            <a:r>
              <a:rPr lang="en" sz="2133">
                <a:solidFill>
                  <a:srgbClr val="000000"/>
                </a:solidFill>
                <a:latin typeface="Arial"/>
                <a:ea typeface="Arial"/>
                <a:cs typeface="Arial"/>
                <a:sym typeface="Arial"/>
              </a:rPr>
              <a:t> clauses</a:t>
            </a:r>
            <a:endParaRPr sz="2133">
              <a:solidFill>
                <a:srgbClr val="000000"/>
              </a:solidFill>
              <a:latin typeface="Arial"/>
              <a:ea typeface="Arial"/>
              <a:cs typeface="Arial"/>
              <a:sym typeface="Arial"/>
            </a:endParaRPr>
          </a:p>
          <a:p>
            <a:endParaRPr sz="2133">
              <a:solidFill>
                <a:srgbClr val="000000"/>
              </a:solidFill>
              <a:latin typeface="Arial"/>
              <a:ea typeface="Arial"/>
              <a:cs typeface="Arial"/>
              <a:sym typeface="Arial"/>
            </a:endParaRPr>
          </a:p>
          <a:p>
            <a:endParaRPr sz="2133">
              <a:solidFill>
                <a:srgbClr val="000000"/>
              </a:solidFill>
              <a:latin typeface="Arial"/>
              <a:ea typeface="Arial"/>
              <a:cs typeface="Arial"/>
              <a:sym typeface="Arial"/>
            </a:endParaRPr>
          </a:p>
          <a:p>
            <a:r>
              <a:rPr lang="en" sz="2133">
                <a:solidFill>
                  <a:srgbClr val="000000"/>
                </a:solidFill>
                <a:latin typeface="Arial"/>
                <a:ea typeface="Arial"/>
                <a:cs typeface="Arial"/>
                <a:sym typeface="Arial"/>
              </a:rPr>
              <a:t>2. Group by the attributes in the </a:t>
            </a:r>
            <a:r>
              <a:rPr lang="en" sz="2133">
                <a:solidFill>
                  <a:schemeClr val="accent2"/>
                </a:solidFill>
                <a:latin typeface="Arial"/>
                <a:ea typeface="Arial"/>
                <a:cs typeface="Arial"/>
                <a:sym typeface="Arial"/>
              </a:rPr>
              <a:t>GROUP BY</a:t>
            </a:r>
            <a:endParaRPr sz="2133">
              <a:solidFill>
                <a:schemeClr val="accent2"/>
              </a:solidFill>
              <a:latin typeface="Arial"/>
              <a:ea typeface="Arial"/>
              <a:cs typeface="Arial"/>
              <a:sym typeface="Arial"/>
            </a:endParaRPr>
          </a:p>
          <a:p>
            <a:endParaRPr sz="2133">
              <a:solidFill>
                <a:srgbClr val="000000"/>
              </a:solidFill>
              <a:latin typeface="Arial"/>
              <a:ea typeface="Arial"/>
              <a:cs typeface="Arial"/>
              <a:sym typeface="Arial"/>
            </a:endParaRPr>
          </a:p>
          <a:p>
            <a:endParaRPr sz="2133">
              <a:solidFill>
                <a:srgbClr val="000000"/>
              </a:solidFill>
              <a:latin typeface="Arial"/>
              <a:ea typeface="Arial"/>
              <a:cs typeface="Arial"/>
              <a:sym typeface="Arial"/>
            </a:endParaRPr>
          </a:p>
          <a:p>
            <a:r>
              <a:rPr lang="en" sz="2133">
                <a:solidFill>
                  <a:srgbClr val="000000"/>
                </a:solidFill>
                <a:latin typeface="Arial"/>
                <a:ea typeface="Arial"/>
                <a:cs typeface="Arial"/>
                <a:sym typeface="Arial"/>
              </a:rPr>
              <a:t>3. Compute the </a:t>
            </a:r>
            <a:r>
              <a:rPr lang="en" sz="2133">
                <a:solidFill>
                  <a:schemeClr val="accent2"/>
                </a:solidFill>
                <a:latin typeface="Arial"/>
                <a:ea typeface="Arial"/>
                <a:cs typeface="Arial"/>
                <a:sym typeface="Arial"/>
              </a:rPr>
              <a:t>SELECT</a:t>
            </a:r>
            <a:r>
              <a:rPr lang="en" sz="2133">
                <a:solidFill>
                  <a:srgbClr val="000000"/>
                </a:solidFill>
                <a:latin typeface="Arial"/>
                <a:ea typeface="Arial"/>
                <a:cs typeface="Arial"/>
                <a:sym typeface="Arial"/>
              </a:rPr>
              <a:t> clause: grouped attributes and aggregates</a:t>
            </a:r>
            <a:endParaRPr sz="2133">
              <a:solidFill>
                <a:srgbClr val="000000"/>
              </a:solidFill>
              <a:latin typeface="Arial"/>
              <a:ea typeface="Arial"/>
              <a:cs typeface="Arial"/>
              <a:sym typeface="Arial"/>
            </a:endParaRPr>
          </a:p>
        </p:txBody>
      </p:sp>
      <p:sp>
        <p:nvSpPr>
          <p:cNvPr id="423" name="Google Shape;423;p59"/>
          <p:cNvSpPr txBox="1"/>
          <p:nvPr/>
        </p:nvSpPr>
        <p:spPr>
          <a:xfrm>
            <a:off x="3108959" y="3460751"/>
            <a:ext cx="3478000" cy="492400"/>
          </a:xfrm>
          <a:prstGeom prst="rect">
            <a:avLst/>
          </a:prstGeom>
          <a:noFill/>
          <a:ln>
            <a:noFill/>
          </a:ln>
        </p:spPr>
        <p:txBody>
          <a:bodyPr spcFirstLastPara="1" wrap="square" lIns="121900" tIns="60933" rIns="121900" bIns="60933" anchor="t" anchorCtr="0">
            <a:noAutofit/>
          </a:bodyPr>
          <a:lstStyle/>
          <a:p>
            <a:r>
              <a:rPr lang="en" sz="2400" u="sng">
                <a:solidFill>
                  <a:srgbClr val="000000"/>
                </a:solidFill>
                <a:latin typeface="Arial"/>
                <a:ea typeface="Arial"/>
                <a:cs typeface="Arial"/>
                <a:sym typeface="Arial"/>
              </a:rPr>
              <a:t>Semantics of the query:</a:t>
            </a:r>
            <a:endParaRPr sz="2400"/>
          </a:p>
        </p:txBody>
      </p:sp>
      <p:sp>
        <p:nvSpPr>
          <p:cNvPr id="424" name="Google Shape;424;p59"/>
          <p:cNvSpPr/>
          <p:nvPr/>
        </p:nvSpPr>
        <p:spPr>
          <a:xfrm>
            <a:off x="3108960" y="1466289"/>
            <a:ext cx="5594000" cy="1559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 </a:t>
            </a:r>
            <a:r>
              <a:rPr lang="en" sz="1867">
                <a:solidFill>
                  <a:srgbClr val="000000"/>
                </a:solidFill>
                <a:latin typeface="Arial"/>
                <a:ea typeface="Arial"/>
                <a:cs typeface="Arial"/>
                <a:sym typeface="Arial"/>
              </a:rPr>
              <a:t>  product,</a:t>
            </a:r>
            <a:endParaRPr sz="2400"/>
          </a:p>
          <a:p>
            <a:r>
              <a:rPr lang="en" sz="1867">
                <a:solidFill>
                  <a:srgbClr val="000000"/>
                </a:solidFill>
                <a:latin typeface="Arial"/>
                <a:ea typeface="Arial"/>
                <a:cs typeface="Arial"/>
                <a:sym typeface="Arial"/>
              </a:rPr>
              <a:t>	        SUM(price * quantity) AS TotalSales</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Purchase</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date &gt; ‘10/1/2005’</a:t>
            </a:r>
            <a:endParaRPr sz="2400"/>
          </a:p>
          <a:p>
            <a:r>
              <a:rPr lang="en" sz="1867">
                <a:solidFill>
                  <a:srgbClr val="FF0066"/>
                </a:solidFill>
                <a:latin typeface="Arial"/>
                <a:ea typeface="Arial"/>
                <a:cs typeface="Arial"/>
                <a:sym typeface="Arial"/>
              </a:rPr>
              <a:t>GROUP BY</a:t>
            </a:r>
            <a:r>
              <a:rPr lang="en" sz="1867">
                <a:solidFill>
                  <a:srgbClr val="000000"/>
                </a:solidFill>
                <a:latin typeface="Arial"/>
                <a:ea typeface="Arial"/>
                <a:cs typeface="Arial"/>
                <a:sym typeface="Arial"/>
              </a:rPr>
              <a:t> product</a:t>
            </a:r>
            <a:endParaRPr sz="1867">
              <a:solidFill>
                <a:srgbClr val="000000"/>
              </a:solidFill>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0"/>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1. Compute the </a:t>
            </a:r>
            <a:r>
              <a:rPr lang="en" sz="3733" b="1">
                <a:solidFill>
                  <a:srgbClr val="EB792A"/>
                </a:solidFill>
                <a:latin typeface="Montserrat"/>
                <a:ea typeface="Montserrat"/>
                <a:cs typeface="Montserrat"/>
                <a:sym typeface="Montserrat"/>
              </a:rPr>
              <a:t>FROM</a:t>
            </a:r>
            <a:r>
              <a:rPr lang="en" sz="3733" b="1">
                <a:solidFill>
                  <a:srgbClr val="666666"/>
                </a:solidFill>
                <a:latin typeface="Montserrat"/>
                <a:ea typeface="Montserrat"/>
                <a:cs typeface="Montserrat"/>
                <a:sym typeface="Montserrat"/>
              </a:rPr>
              <a:t> and </a:t>
            </a:r>
            <a:r>
              <a:rPr lang="en" sz="3733" b="1">
                <a:solidFill>
                  <a:srgbClr val="EB792A"/>
                </a:solidFill>
                <a:latin typeface="Montserrat"/>
                <a:ea typeface="Montserrat"/>
                <a:cs typeface="Montserrat"/>
                <a:sym typeface="Montserrat"/>
              </a:rPr>
              <a:t>WHERE</a:t>
            </a:r>
            <a:r>
              <a:rPr lang="en" sz="3733" b="1">
                <a:solidFill>
                  <a:srgbClr val="666666"/>
                </a:solidFill>
                <a:latin typeface="Montserrat"/>
                <a:ea typeface="Montserrat"/>
                <a:cs typeface="Montserrat"/>
                <a:sym typeface="Montserrat"/>
              </a:rPr>
              <a:t> clauses</a:t>
            </a:r>
            <a:endParaRPr sz="3733" b="1">
              <a:solidFill>
                <a:srgbClr val="666666"/>
              </a:solidFill>
              <a:latin typeface="Montserrat"/>
              <a:ea typeface="Montserrat"/>
              <a:cs typeface="Montserrat"/>
              <a:sym typeface="Montserrat"/>
            </a:endParaRPr>
          </a:p>
        </p:txBody>
      </p:sp>
      <p:graphicFrame>
        <p:nvGraphicFramePr>
          <p:cNvPr id="430" name="Google Shape;430;p60"/>
          <p:cNvGraphicFramePr/>
          <p:nvPr/>
        </p:nvGraphicFramePr>
        <p:xfrm>
          <a:off x="5363931" y="3731895"/>
          <a:ext cx="3881732" cy="1585000"/>
        </p:xfrm>
        <a:graphic>
          <a:graphicData uri="http://schemas.openxmlformats.org/drawingml/2006/table">
            <a:tbl>
              <a:tblPr>
                <a:noFill/>
              </a:tblPr>
              <a:tblGrid>
                <a:gridCol w="970433">
                  <a:extLst>
                    <a:ext uri="{9D8B030D-6E8A-4147-A177-3AD203B41FA5}">
                      <a16:colId xmlns:a16="http://schemas.microsoft.com/office/drawing/2014/main" val="20000"/>
                    </a:ext>
                  </a:extLst>
                </a:gridCol>
                <a:gridCol w="970433">
                  <a:extLst>
                    <a:ext uri="{9D8B030D-6E8A-4147-A177-3AD203B41FA5}">
                      <a16:colId xmlns:a16="http://schemas.microsoft.com/office/drawing/2014/main" val="20001"/>
                    </a:ext>
                  </a:extLst>
                </a:gridCol>
                <a:gridCol w="970433">
                  <a:extLst>
                    <a:ext uri="{9D8B030D-6E8A-4147-A177-3AD203B41FA5}">
                      <a16:colId xmlns:a16="http://schemas.microsoft.com/office/drawing/2014/main" val="20002"/>
                    </a:ext>
                  </a:extLst>
                </a:gridCol>
                <a:gridCol w="970433">
                  <a:extLst>
                    <a:ext uri="{9D8B030D-6E8A-4147-A177-3AD203B41FA5}">
                      <a16:colId xmlns:a16="http://schemas.microsoft.com/office/drawing/2014/main" val="20003"/>
                    </a:ext>
                  </a:extLst>
                </a:gridCol>
              </a:tblGrid>
              <a:tr h="317000">
                <a:tc>
                  <a:txBody>
                    <a:bodyPr/>
                    <a:lstStyle/>
                    <a:p>
                      <a:pPr marL="0" marR="0" lvl="0" indent="0" algn="ctr" rtl="0">
                        <a:lnSpc>
                          <a:spcPct val="100000"/>
                        </a:lnSpc>
                        <a:spcBef>
                          <a:spcPts val="0"/>
                        </a:spcBef>
                        <a:spcAft>
                          <a:spcPts val="0"/>
                        </a:spcAft>
                        <a:buClr>
                          <a:schemeClr val="accent2"/>
                        </a:buClr>
                        <a:buSzPts val="1100"/>
                        <a:buFont typeface="Arial"/>
                        <a:buNone/>
                      </a:pPr>
                      <a:r>
                        <a:rPr lang="en" sz="15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100"/>
                        <a:buFont typeface="Arial"/>
                        <a:buNone/>
                      </a:pPr>
                      <a:r>
                        <a:rPr lang="en" sz="1500" b="1" i="0" u="none" strike="noStrike" cap="none">
                          <a:solidFill>
                            <a:schemeClr val="accent2"/>
                          </a:solidFill>
                          <a:latin typeface="Arial"/>
                          <a:ea typeface="Arial"/>
                          <a:cs typeface="Arial"/>
                          <a:sym typeface="Arial"/>
                        </a:rPr>
                        <a:t>Date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100"/>
                        <a:buFont typeface="Arial"/>
                        <a:buNone/>
                      </a:pPr>
                      <a:r>
                        <a:rPr lang="en" sz="1500" b="1" i="0" u="none" strike="noStrike" cap="none">
                          <a:solidFill>
                            <a:schemeClr val="accent2"/>
                          </a:solidFill>
                          <a:latin typeface="Arial"/>
                          <a:ea typeface="Arial"/>
                          <a:cs typeface="Arial"/>
                          <a:sym typeface="Arial"/>
                        </a:rPr>
                        <a:t>Price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100"/>
                        <a:buFont typeface="Arial"/>
                        <a:buNone/>
                      </a:pPr>
                      <a:r>
                        <a:rPr lang="en" sz="1500" b="1" i="0" u="none" strike="noStrike" cap="none">
                          <a:solidFill>
                            <a:schemeClr val="accent2"/>
                          </a:solidFill>
                          <a:latin typeface="Arial"/>
                          <a:ea typeface="Arial"/>
                          <a:cs typeface="Arial"/>
                          <a:sym typeface="Arial"/>
                        </a:rPr>
                        <a:t>Quantity</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17000">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10/21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17000">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10/25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317000">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10/3</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0.5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17000">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10/10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31" name="Google Shape;431;p60"/>
          <p:cNvSpPr/>
          <p:nvPr/>
        </p:nvSpPr>
        <p:spPr>
          <a:xfrm>
            <a:off x="4129491" y="4279819"/>
            <a:ext cx="724800" cy="489200"/>
          </a:xfrm>
          <a:prstGeom prst="rightArrow">
            <a:avLst>
              <a:gd name="adj1" fmla="val 50000"/>
              <a:gd name="adj2" fmla="val 50245"/>
            </a:avLst>
          </a:prstGeom>
          <a:solidFill>
            <a:srgbClr val="C0C0C0">
              <a:alpha val="49800"/>
            </a:srgbClr>
          </a:solidFill>
          <a:ln w="9525"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endParaRPr sz="800">
              <a:solidFill>
                <a:srgbClr val="000000"/>
              </a:solidFill>
              <a:latin typeface="Arial"/>
              <a:ea typeface="Arial"/>
              <a:cs typeface="Arial"/>
              <a:sym typeface="Arial"/>
            </a:endParaRPr>
          </a:p>
        </p:txBody>
      </p:sp>
      <p:sp>
        <p:nvSpPr>
          <p:cNvPr id="432" name="Google Shape;432;p60"/>
          <p:cNvSpPr/>
          <p:nvPr/>
        </p:nvSpPr>
        <p:spPr>
          <a:xfrm>
            <a:off x="3098252" y="2094325"/>
            <a:ext cx="5861600" cy="944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333">
                <a:solidFill>
                  <a:srgbClr val="D8D8D8"/>
                </a:solidFill>
                <a:latin typeface="Arial"/>
                <a:ea typeface="Arial"/>
                <a:cs typeface="Arial"/>
                <a:sym typeface="Arial"/>
              </a:rPr>
              <a:t>SELECT   product, SUM(price*quantity) AS TotalSales</a:t>
            </a:r>
            <a:endParaRPr sz="1333">
              <a:solidFill>
                <a:srgbClr val="D8D8D8"/>
              </a:solidFill>
              <a:latin typeface="Arial"/>
              <a:ea typeface="Arial"/>
              <a:cs typeface="Arial"/>
              <a:sym typeface="Arial"/>
            </a:endParaRPr>
          </a:p>
          <a:p>
            <a:r>
              <a:rPr lang="en" sz="1333">
                <a:solidFill>
                  <a:schemeClr val="accent2"/>
                </a:solidFill>
                <a:latin typeface="Arial"/>
                <a:ea typeface="Arial"/>
                <a:cs typeface="Arial"/>
                <a:sym typeface="Arial"/>
              </a:rPr>
              <a:t>FROM</a:t>
            </a:r>
            <a:r>
              <a:rPr lang="en" sz="1333">
                <a:solidFill>
                  <a:srgbClr val="000000"/>
                </a:solidFill>
                <a:latin typeface="Arial"/>
                <a:ea typeface="Arial"/>
                <a:cs typeface="Arial"/>
                <a:sym typeface="Arial"/>
              </a:rPr>
              <a:t>     Purchase</a:t>
            </a:r>
            <a:endParaRPr sz="1333">
              <a:solidFill>
                <a:srgbClr val="000000"/>
              </a:solidFill>
              <a:latin typeface="Arial"/>
              <a:ea typeface="Arial"/>
              <a:cs typeface="Arial"/>
              <a:sym typeface="Arial"/>
            </a:endParaRPr>
          </a:p>
          <a:p>
            <a:r>
              <a:rPr lang="en" sz="1333">
                <a:solidFill>
                  <a:schemeClr val="accent2"/>
                </a:solidFill>
                <a:latin typeface="Arial"/>
                <a:ea typeface="Arial"/>
                <a:cs typeface="Arial"/>
                <a:sym typeface="Arial"/>
              </a:rPr>
              <a:t>WHERE</a:t>
            </a:r>
            <a:r>
              <a:rPr lang="en" sz="1333">
                <a:solidFill>
                  <a:srgbClr val="000000"/>
                </a:solidFill>
                <a:latin typeface="Arial"/>
                <a:ea typeface="Arial"/>
                <a:cs typeface="Arial"/>
                <a:sym typeface="Arial"/>
              </a:rPr>
              <a:t>    date &gt; ‘10/1/2005’</a:t>
            </a:r>
            <a:endParaRPr sz="2400"/>
          </a:p>
          <a:p>
            <a:r>
              <a:rPr lang="en" sz="1333">
                <a:solidFill>
                  <a:srgbClr val="D8D8D8"/>
                </a:solidFill>
                <a:latin typeface="Arial"/>
                <a:ea typeface="Arial"/>
                <a:cs typeface="Arial"/>
                <a:sym typeface="Arial"/>
              </a:rPr>
              <a:t>GROUP BY product</a:t>
            </a:r>
            <a:endParaRPr sz="1333">
              <a:solidFill>
                <a:srgbClr val="D8D8D8"/>
              </a:solidFill>
              <a:latin typeface="Arial"/>
              <a:ea typeface="Arial"/>
              <a:cs typeface="Arial"/>
              <a:sym typeface="Arial"/>
            </a:endParaRPr>
          </a:p>
        </p:txBody>
      </p:sp>
      <p:sp>
        <p:nvSpPr>
          <p:cNvPr id="433" name="Google Shape;433;p60"/>
          <p:cNvSpPr/>
          <p:nvPr/>
        </p:nvSpPr>
        <p:spPr>
          <a:xfrm>
            <a:off x="4129491" y="3935444"/>
            <a:ext cx="750800" cy="328400"/>
          </a:xfrm>
          <a:prstGeom prst="rect">
            <a:avLst/>
          </a:prstGeom>
          <a:noFill/>
          <a:ln>
            <a:noFill/>
          </a:ln>
        </p:spPr>
        <p:txBody>
          <a:bodyPr spcFirstLastPara="1" wrap="square" lIns="121900" tIns="60933" rIns="121900" bIns="60933" anchor="t" anchorCtr="0">
            <a:noAutofit/>
          </a:bodyPr>
          <a:lstStyle/>
          <a:p>
            <a:r>
              <a:rPr lang="en" sz="1333">
                <a:solidFill>
                  <a:schemeClr val="accent2"/>
                </a:solidFill>
                <a:latin typeface="Arial"/>
                <a:ea typeface="Arial"/>
                <a:cs typeface="Arial"/>
                <a:sym typeface="Arial"/>
              </a:rPr>
              <a:t>FROM</a:t>
            </a:r>
            <a:endParaRPr sz="1333">
              <a:solidFill>
                <a:srgbClr val="000000"/>
              </a:solidFill>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par>
                                <p:cTn id="8" presetID="10" presetClass="entr" presetSubtype="0" fill="hold" nodeType="withEffect">
                                  <p:stCondLst>
                                    <p:cond delay="0"/>
                                  </p:stCondLst>
                                  <p:childTnLst>
                                    <p:set>
                                      <p:cBhvr>
                                        <p:cTn id="9" dur="1" fill="hold">
                                          <p:stCondLst>
                                            <p:cond delay="0"/>
                                          </p:stCondLst>
                                        </p:cTn>
                                        <p:tgtEl>
                                          <p:spTgt spid="431"/>
                                        </p:tgtEl>
                                        <p:attrNameLst>
                                          <p:attrName>style.visibility</p:attrName>
                                        </p:attrNameLst>
                                      </p:cBhvr>
                                      <p:to>
                                        <p:strVal val="visible"/>
                                      </p:to>
                                    </p:set>
                                    <p:animEffect transition="in" filter="fade">
                                      <p:cBhvr>
                                        <p:cTn id="10" dur="500"/>
                                        <p:tgtEl>
                                          <p:spTgt spid="431"/>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1"/>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2. Group by the attributes in the </a:t>
            </a:r>
            <a:r>
              <a:rPr lang="en" sz="3733" b="1">
                <a:solidFill>
                  <a:schemeClr val="accent2"/>
                </a:solidFill>
                <a:latin typeface="Montserrat"/>
                <a:ea typeface="Montserrat"/>
                <a:cs typeface="Montserrat"/>
                <a:sym typeface="Montserrat"/>
              </a:rPr>
              <a:t>GROUP BY</a:t>
            </a:r>
            <a:endParaRPr sz="3733" b="1">
              <a:solidFill>
                <a:schemeClr val="accent2"/>
              </a:solidFill>
              <a:latin typeface="Montserrat"/>
              <a:ea typeface="Montserrat"/>
              <a:cs typeface="Montserrat"/>
              <a:sym typeface="Montserrat"/>
            </a:endParaRPr>
          </a:p>
        </p:txBody>
      </p:sp>
      <p:graphicFrame>
        <p:nvGraphicFramePr>
          <p:cNvPr id="439" name="Google Shape;439;p61"/>
          <p:cNvGraphicFramePr/>
          <p:nvPr/>
        </p:nvGraphicFramePr>
        <p:xfrm>
          <a:off x="3130189" y="3837001"/>
          <a:ext cx="3505200" cy="1585000"/>
        </p:xfrm>
        <a:graphic>
          <a:graphicData uri="http://schemas.openxmlformats.org/drawingml/2006/table">
            <a:tbl>
              <a:tblPr>
                <a:noFil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317000">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Date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Price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Quantity</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17000">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10/21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17000">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10/25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317000">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10/3</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0.5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17000">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40" name="Google Shape;440;p61"/>
          <p:cNvSpPr/>
          <p:nvPr/>
        </p:nvSpPr>
        <p:spPr>
          <a:xfrm>
            <a:off x="6899477" y="4279819"/>
            <a:ext cx="724800" cy="489200"/>
          </a:xfrm>
          <a:prstGeom prst="rightArrow">
            <a:avLst>
              <a:gd name="adj1" fmla="val 50000"/>
              <a:gd name="adj2" fmla="val 50245"/>
            </a:avLst>
          </a:prstGeom>
          <a:solidFill>
            <a:srgbClr val="BFBFBF">
              <a:alpha val="49800"/>
            </a:srgbClr>
          </a:solidFill>
          <a:ln w="9525"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endParaRPr sz="800">
              <a:solidFill>
                <a:srgbClr val="000000"/>
              </a:solidFill>
              <a:latin typeface="Arial"/>
              <a:ea typeface="Arial"/>
              <a:cs typeface="Arial"/>
              <a:sym typeface="Arial"/>
            </a:endParaRPr>
          </a:p>
        </p:txBody>
      </p:sp>
      <p:sp>
        <p:nvSpPr>
          <p:cNvPr id="441" name="Google Shape;441;p61"/>
          <p:cNvSpPr/>
          <p:nvPr/>
        </p:nvSpPr>
        <p:spPr>
          <a:xfrm>
            <a:off x="3098800" y="1905000"/>
            <a:ext cx="5830800" cy="944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333">
                <a:solidFill>
                  <a:srgbClr val="D8D8D8"/>
                </a:solidFill>
                <a:latin typeface="Arial"/>
                <a:ea typeface="Arial"/>
                <a:cs typeface="Arial"/>
                <a:sym typeface="Arial"/>
              </a:rPr>
              <a:t>SELECT   product, SUM(price*quantity) AS TotalSales</a:t>
            </a:r>
            <a:endParaRPr sz="1333">
              <a:solidFill>
                <a:srgbClr val="D8D8D8"/>
              </a:solidFill>
              <a:latin typeface="Arial"/>
              <a:ea typeface="Arial"/>
              <a:cs typeface="Arial"/>
              <a:sym typeface="Arial"/>
            </a:endParaRPr>
          </a:p>
          <a:p>
            <a:r>
              <a:rPr lang="en" sz="1333">
                <a:solidFill>
                  <a:srgbClr val="D8D8D8"/>
                </a:solidFill>
                <a:latin typeface="Arial"/>
                <a:ea typeface="Arial"/>
                <a:cs typeface="Arial"/>
                <a:sym typeface="Arial"/>
              </a:rPr>
              <a:t>FROM     Purchase</a:t>
            </a:r>
            <a:endParaRPr sz="1333">
              <a:solidFill>
                <a:srgbClr val="D8D8D8"/>
              </a:solidFill>
              <a:latin typeface="Arial"/>
              <a:ea typeface="Arial"/>
              <a:cs typeface="Arial"/>
              <a:sym typeface="Arial"/>
            </a:endParaRPr>
          </a:p>
          <a:p>
            <a:r>
              <a:rPr lang="en" sz="1333">
                <a:solidFill>
                  <a:srgbClr val="D8D8D8"/>
                </a:solidFill>
                <a:latin typeface="Arial"/>
                <a:ea typeface="Arial"/>
                <a:cs typeface="Arial"/>
                <a:sym typeface="Arial"/>
              </a:rPr>
              <a:t>WHERE    date &gt; ‘10/1/2005’</a:t>
            </a:r>
            <a:endParaRPr sz="2400"/>
          </a:p>
          <a:p>
            <a:r>
              <a:rPr lang="en" sz="1333">
                <a:solidFill>
                  <a:srgbClr val="FF0000"/>
                </a:solidFill>
                <a:latin typeface="Arial"/>
                <a:ea typeface="Arial"/>
                <a:cs typeface="Arial"/>
                <a:sym typeface="Arial"/>
              </a:rPr>
              <a:t>GROUP BY </a:t>
            </a:r>
            <a:r>
              <a:rPr lang="en" sz="1333">
                <a:solidFill>
                  <a:srgbClr val="000000"/>
                </a:solidFill>
                <a:latin typeface="Arial"/>
                <a:ea typeface="Arial"/>
                <a:cs typeface="Arial"/>
                <a:sym typeface="Arial"/>
              </a:rPr>
              <a:t>product</a:t>
            </a:r>
            <a:endParaRPr sz="1333">
              <a:solidFill>
                <a:srgbClr val="000000"/>
              </a:solidFill>
              <a:latin typeface="Arial"/>
              <a:ea typeface="Arial"/>
              <a:cs typeface="Arial"/>
              <a:sym typeface="Arial"/>
            </a:endParaRPr>
          </a:p>
        </p:txBody>
      </p:sp>
      <p:sp>
        <p:nvSpPr>
          <p:cNvPr id="442" name="Google Shape;442;p61"/>
          <p:cNvSpPr/>
          <p:nvPr/>
        </p:nvSpPr>
        <p:spPr>
          <a:xfrm>
            <a:off x="6705457" y="3944589"/>
            <a:ext cx="1193200" cy="328400"/>
          </a:xfrm>
          <a:prstGeom prst="rect">
            <a:avLst/>
          </a:prstGeom>
          <a:noFill/>
          <a:ln>
            <a:noFill/>
          </a:ln>
        </p:spPr>
        <p:txBody>
          <a:bodyPr spcFirstLastPara="1" wrap="square" lIns="121900" tIns="60933" rIns="121900" bIns="60933" anchor="t" anchorCtr="0">
            <a:noAutofit/>
          </a:bodyPr>
          <a:lstStyle/>
          <a:p>
            <a:r>
              <a:rPr lang="en" sz="1333">
                <a:solidFill>
                  <a:srgbClr val="FF0000"/>
                </a:solidFill>
                <a:latin typeface="Arial"/>
                <a:ea typeface="Arial"/>
                <a:cs typeface="Arial"/>
                <a:sym typeface="Arial"/>
              </a:rPr>
              <a:t>GROUP BY </a:t>
            </a:r>
            <a:endParaRPr sz="1333">
              <a:solidFill>
                <a:srgbClr val="000000"/>
              </a:solidFill>
              <a:latin typeface="Arial"/>
              <a:ea typeface="Arial"/>
              <a:cs typeface="Arial"/>
              <a:sym typeface="Arial"/>
            </a:endParaRPr>
          </a:p>
        </p:txBody>
      </p:sp>
      <p:graphicFrame>
        <p:nvGraphicFramePr>
          <p:cNvPr id="443" name="Google Shape;443;p61"/>
          <p:cNvGraphicFramePr/>
          <p:nvPr/>
        </p:nvGraphicFramePr>
        <p:xfrm>
          <a:off x="7814637" y="3837001"/>
          <a:ext cx="3505200" cy="1585000"/>
        </p:xfrm>
        <a:graphic>
          <a:graphicData uri="http://schemas.openxmlformats.org/drawingml/2006/table">
            <a:tbl>
              <a:tblPr>
                <a:noFil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317000">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Date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Price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Quantity</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17000">
                <a:tc rowSpan="2">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10/21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1700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10/25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317000">
                <a:tc rowSpan="2">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10/3</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0.5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1700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42"/>
                                        </p:tgtEl>
                                        <p:attrNameLst>
                                          <p:attrName>style.visibility</p:attrName>
                                        </p:attrNameLst>
                                      </p:cBhvr>
                                      <p:to>
                                        <p:strVal val="visible"/>
                                      </p:to>
                                    </p:set>
                                    <p:animEffect transition="in" filter="fade">
                                      <p:cBhvr>
                                        <p:cTn id="11" dur="500"/>
                                        <p:tgtEl>
                                          <p:spTgt spid="442"/>
                                        </p:tgtEl>
                                      </p:cBhvr>
                                    </p:animEffect>
                                  </p:childTnLst>
                                </p:cTn>
                              </p:par>
                              <p:par>
                                <p:cTn id="12" presetID="10" presetClass="entr" presetSubtype="0" fill="hold" nodeType="withEffect">
                                  <p:stCondLst>
                                    <p:cond delay="0"/>
                                  </p:stCondLst>
                                  <p:childTnLst>
                                    <p:set>
                                      <p:cBhvr>
                                        <p:cTn id="13" dur="1" fill="hold">
                                          <p:stCondLst>
                                            <p:cond delay="0"/>
                                          </p:stCondLst>
                                        </p:cTn>
                                        <p:tgtEl>
                                          <p:spTgt spid="440"/>
                                        </p:tgtEl>
                                        <p:attrNameLst>
                                          <p:attrName>style.visibility</p:attrName>
                                        </p:attrNameLst>
                                      </p:cBhvr>
                                      <p:to>
                                        <p:strVal val="visible"/>
                                      </p:to>
                                    </p:set>
                                    <p:animEffect transition="in" filter="fade">
                                      <p:cBhvr>
                                        <p:cTn id="14" dur="500"/>
                                        <p:tgtEl>
                                          <p:spTgt spid="44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2"/>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200" b="1">
                <a:solidFill>
                  <a:srgbClr val="666666"/>
                </a:solidFill>
                <a:latin typeface="Montserrat"/>
                <a:ea typeface="Montserrat"/>
                <a:cs typeface="Montserrat"/>
                <a:sym typeface="Montserrat"/>
              </a:rPr>
              <a:t>3. Compute the </a:t>
            </a:r>
            <a:r>
              <a:rPr lang="en" sz="3200" b="1">
                <a:solidFill>
                  <a:schemeClr val="accent2"/>
                </a:solidFill>
                <a:latin typeface="Montserrat"/>
                <a:ea typeface="Montserrat"/>
                <a:cs typeface="Montserrat"/>
                <a:sym typeface="Montserrat"/>
              </a:rPr>
              <a:t>SELECT</a:t>
            </a:r>
            <a:r>
              <a:rPr lang="en" sz="3200" b="1">
                <a:solidFill>
                  <a:srgbClr val="666666"/>
                </a:solidFill>
                <a:latin typeface="Montserrat"/>
                <a:ea typeface="Montserrat"/>
                <a:cs typeface="Montserrat"/>
                <a:sym typeface="Montserrat"/>
              </a:rPr>
              <a:t> clause: grouped attributes and aggregates</a:t>
            </a:r>
            <a:endParaRPr sz="3200" b="1">
              <a:solidFill>
                <a:srgbClr val="666666"/>
              </a:solidFill>
              <a:latin typeface="Montserrat"/>
              <a:ea typeface="Montserrat"/>
              <a:cs typeface="Montserrat"/>
              <a:sym typeface="Montserrat"/>
            </a:endParaRPr>
          </a:p>
        </p:txBody>
      </p:sp>
      <p:sp>
        <p:nvSpPr>
          <p:cNvPr id="449" name="Google Shape;449;p62"/>
          <p:cNvSpPr/>
          <p:nvPr/>
        </p:nvSpPr>
        <p:spPr>
          <a:xfrm>
            <a:off x="7601287" y="4174711"/>
            <a:ext cx="724800" cy="489200"/>
          </a:xfrm>
          <a:prstGeom prst="rightArrow">
            <a:avLst>
              <a:gd name="adj1" fmla="val 50000"/>
              <a:gd name="adj2" fmla="val 50245"/>
            </a:avLst>
          </a:prstGeom>
          <a:solidFill>
            <a:srgbClr val="BFBFBF">
              <a:alpha val="49800"/>
            </a:srgbClr>
          </a:solidFill>
          <a:ln w="9525"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endParaRPr sz="800">
              <a:solidFill>
                <a:srgbClr val="000000"/>
              </a:solidFill>
              <a:latin typeface="Arial"/>
              <a:ea typeface="Arial"/>
              <a:cs typeface="Arial"/>
              <a:sym typeface="Arial"/>
            </a:endParaRPr>
          </a:p>
        </p:txBody>
      </p:sp>
      <p:sp>
        <p:nvSpPr>
          <p:cNvPr id="450" name="Google Shape;450;p62"/>
          <p:cNvSpPr/>
          <p:nvPr/>
        </p:nvSpPr>
        <p:spPr>
          <a:xfrm>
            <a:off x="3098800" y="1905000"/>
            <a:ext cx="4360400" cy="944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333">
                <a:solidFill>
                  <a:schemeClr val="accent2"/>
                </a:solidFill>
                <a:latin typeface="Arial"/>
                <a:ea typeface="Arial"/>
                <a:cs typeface="Arial"/>
                <a:sym typeface="Arial"/>
              </a:rPr>
              <a:t>SELECT</a:t>
            </a:r>
            <a:r>
              <a:rPr lang="en" sz="1333">
                <a:solidFill>
                  <a:srgbClr val="000000"/>
                </a:solidFill>
                <a:latin typeface="Arial"/>
                <a:ea typeface="Arial"/>
                <a:cs typeface="Arial"/>
                <a:sym typeface="Arial"/>
              </a:rPr>
              <a:t>   product, SUM(price*quantity) AS TotalSales</a:t>
            </a:r>
            <a:endParaRPr sz="1333">
              <a:solidFill>
                <a:srgbClr val="000000"/>
              </a:solidFill>
              <a:latin typeface="Arial"/>
              <a:ea typeface="Arial"/>
              <a:cs typeface="Arial"/>
              <a:sym typeface="Arial"/>
            </a:endParaRPr>
          </a:p>
          <a:p>
            <a:r>
              <a:rPr lang="en" sz="1333">
                <a:solidFill>
                  <a:srgbClr val="D8D8D8"/>
                </a:solidFill>
                <a:latin typeface="Arial"/>
                <a:ea typeface="Arial"/>
                <a:cs typeface="Arial"/>
                <a:sym typeface="Arial"/>
              </a:rPr>
              <a:t>FROM     Purchase</a:t>
            </a:r>
            <a:endParaRPr sz="1333">
              <a:solidFill>
                <a:srgbClr val="D8D8D8"/>
              </a:solidFill>
              <a:latin typeface="Arial"/>
              <a:ea typeface="Arial"/>
              <a:cs typeface="Arial"/>
              <a:sym typeface="Arial"/>
            </a:endParaRPr>
          </a:p>
          <a:p>
            <a:r>
              <a:rPr lang="en" sz="1333">
                <a:solidFill>
                  <a:srgbClr val="D8D8D8"/>
                </a:solidFill>
                <a:latin typeface="Arial"/>
                <a:ea typeface="Arial"/>
                <a:cs typeface="Arial"/>
                <a:sym typeface="Arial"/>
              </a:rPr>
              <a:t>WHERE    date &gt; ‘10/1/2005’</a:t>
            </a:r>
            <a:endParaRPr sz="2400"/>
          </a:p>
          <a:p>
            <a:r>
              <a:rPr lang="en" sz="1333">
                <a:solidFill>
                  <a:srgbClr val="D8D8D8"/>
                </a:solidFill>
                <a:latin typeface="Arial"/>
                <a:ea typeface="Arial"/>
                <a:cs typeface="Arial"/>
                <a:sym typeface="Arial"/>
              </a:rPr>
              <a:t>GROUP BY product</a:t>
            </a:r>
            <a:endParaRPr sz="1333">
              <a:solidFill>
                <a:srgbClr val="D8D8D8"/>
              </a:solidFill>
              <a:latin typeface="Arial"/>
              <a:ea typeface="Arial"/>
              <a:cs typeface="Arial"/>
              <a:sym typeface="Arial"/>
            </a:endParaRPr>
          </a:p>
        </p:txBody>
      </p:sp>
      <p:graphicFrame>
        <p:nvGraphicFramePr>
          <p:cNvPr id="451" name="Google Shape;451;p62"/>
          <p:cNvGraphicFramePr/>
          <p:nvPr/>
        </p:nvGraphicFramePr>
        <p:xfrm>
          <a:off x="8655552" y="3706664"/>
          <a:ext cx="2743200" cy="1442733"/>
        </p:xfrm>
        <a:graphic>
          <a:graphicData uri="http://schemas.openxmlformats.org/drawingml/2006/table">
            <a:tbl>
              <a:tblPr>
                <a:noFill/>
              </a:tblPr>
              <a:tblGrid>
                <a:gridCol w="1219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481333">
                <a:tc>
                  <a:txBody>
                    <a:bodyPr/>
                    <a:lstStyle/>
                    <a:p>
                      <a:pPr marL="0" marR="0" lvl="0" indent="0" algn="ctr" rtl="0">
                        <a:lnSpc>
                          <a:spcPct val="100000"/>
                        </a:lnSpc>
                        <a:spcBef>
                          <a:spcPts val="0"/>
                        </a:spcBef>
                        <a:spcAft>
                          <a:spcPts val="0"/>
                        </a:spcAft>
                        <a:buClr>
                          <a:schemeClr val="accent2"/>
                        </a:buClr>
                        <a:buSzPts val="1200"/>
                        <a:buFont typeface="Arial"/>
                        <a:buNone/>
                      </a:pPr>
                      <a:r>
                        <a:rPr lang="en" sz="16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200"/>
                        <a:buFont typeface="Arial"/>
                        <a:buNone/>
                      </a:pPr>
                      <a:r>
                        <a:rPr lang="en" sz="1600" b="1" i="0" u="none" strike="noStrike" cap="none">
                          <a:solidFill>
                            <a:schemeClr val="accent2"/>
                          </a:solidFill>
                          <a:latin typeface="Arial"/>
                          <a:ea typeface="Arial"/>
                          <a:cs typeface="Arial"/>
                          <a:sym typeface="Arial"/>
                        </a:rPr>
                        <a:t>TotalSales</a:t>
                      </a:r>
                      <a:endParaRPr sz="1600" b="1" i="0" u="none" strike="noStrike" cap="none">
                        <a:solidFill>
                          <a:schemeClr val="accent2"/>
                        </a:solidFill>
                        <a:latin typeface="Arial"/>
                        <a:ea typeface="Arial"/>
                        <a:cs typeface="Arial"/>
                        <a:sym typeface="Arial"/>
                      </a:endParaRPr>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480067">
                <a:tc>
                  <a:txBody>
                    <a:bodyPr/>
                    <a:lstStyle/>
                    <a:p>
                      <a:pPr marL="0" marR="0" lvl="0" indent="0" algn="ctr" rtl="0">
                        <a:lnSpc>
                          <a:spcPct val="100000"/>
                        </a:lnSpc>
                        <a:spcBef>
                          <a:spcPts val="0"/>
                        </a:spcBef>
                        <a:spcAft>
                          <a:spcPts val="0"/>
                        </a:spcAft>
                        <a:buClr>
                          <a:schemeClr val="dk1"/>
                        </a:buClr>
                        <a:buSzPts val="1200"/>
                        <a:buFont typeface="Arial"/>
                        <a:buNone/>
                      </a:pPr>
                      <a:r>
                        <a:rPr lang="en" sz="16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 sz="1600" b="0" i="0" u="none" strike="noStrike" cap="none">
                          <a:solidFill>
                            <a:schemeClr val="dk1"/>
                          </a:solidFill>
                          <a:latin typeface="Arial"/>
                          <a:ea typeface="Arial"/>
                          <a:cs typeface="Arial"/>
                          <a:sym typeface="Arial"/>
                        </a:rPr>
                        <a:t>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481333">
                <a:tc>
                  <a:txBody>
                    <a:bodyPr/>
                    <a:lstStyle/>
                    <a:p>
                      <a:pPr marL="0" marR="0" lvl="0" indent="0" algn="ctr" rtl="0">
                        <a:lnSpc>
                          <a:spcPct val="100000"/>
                        </a:lnSpc>
                        <a:spcBef>
                          <a:spcPts val="0"/>
                        </a:spcBef>
                        <a:spcAft>
                          <a:spcPts val="0"/>
                        </a:spcAft>
                        <a:buClr>
                          <a:schemeClr val="dk1"/>
                        </a:buClr>
                        <a:buSzPts val="1200"/>
                        <a:buFont typeface="Arial"/>
                        <a:buNone/>
                      </a:pPr>
                      <a:r>
                        <a:rPr lang="en" sz="16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 sz="1600" b="0" i="0" u="none" strike="noStrike" cap="none">
                          <a:solidFill>
                            <a:schemeClr val="dk1"/>
                          </a:solidFill>
                          <a:latin typeface="Arial"/>
                          <a:ea typeface="Arial"/>
                          <a:cs typeface="Arial"/>
                          <a:sym typeface="Arial"/>
                        </a:rPr>
                        <a:t>15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52" name="Google Shape;452;p62"/>
          <p:cNvSpPr/>
          <p:nvPr/>
        </p:nvSpPr>
        <p:spPr>
          <a:xfrm>
            <a:off x="7511184" y="3830335"/>
            <a:ext cx="908800" cy="328400"/>
          </a:xfrm>
          <a:prstGeom prst="rect">
            <a:avLst/>
          </a:prstGeom>
          <a:noFill/>
          <a:ln>
            <a:noFill/>
          </a:ln>
        </p:spPr>
        <p:txBody>
          <a:bodyPr spcFirstLastPara="1" wrap="square" lIns="121900" tIns="60933" rIns="121900" bIns="60933" anchor="t" anchorCtr="0">
            <a:noAutofit/>
          </a:bodyPr>
          <a:lstStyle/>
          <a:p>
            <a:r>
              <a:rPr lang="en" sz="1333">
                <a:solidFill>
                  <a:schemeClr val="accent2"/>
                </a:solidFill>
                <a:latin typeface="Arial"/>
                <a:ea typeface="Arial"/>
                <a:cs typeface="Arial"/>
                <a:sym typeface="Arial"/>
              </a:rPr>
              <a:t>SELECT</a:t>
            </a:r>
            <a:endParaRPr sz="1333">
              <a:solidFill>
                <a:srgbClr val="000000"/>
              </a:solidFill>
              <a:latin typeface="Arial"/>
              <a:ea typeface="Arial"/>
              <a:cs typeface="Arial"/>
              <a:sym typeface="Arial"/>
            </a:endParaRPr>
          </a:p>
        </p:txBody>
      </p:sp>
      <p:graphicFrame>
        <p:nvGraphicFramePr>
          <p:cNvPr id="453" name="Google Shape;453;p62"/>
          <p:cNvGraphicFramePr/>
          <p:nvPr/>
        </p:nvGraphicFramePr>
        <p:xfrm>
          <a:off x="3083559" y="3706663"/>
          <a:ext cx="3505200" cy="1585000"/>
        </p:xfrm>
        <a:graphic>
          <a:graphicData uri="http://schemas.openxmlformats.org/drawingml/2006/table">
            <a:tbl>
              <a:tblPr>
                <a:noFil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317000">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Product</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Date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Price</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000"/>
                        <a:buFont typeface="Arial"/>
                        <a:buNone/>
                      </a:pPr>
                      <a:r>
                        <a:rPr lang="en" sz="1300" b="1" i="0" u="none" strike="noStrike" cap="none">
                          <a:solidFill>
                            <a:schemeClr val="accent2"/>
                          </a:solidFill>
                          <a:latin typeface="Arial"/>
                          <a:ea typeface="Arial"/>
                          <a:cs typeface="Arial"/>
                          <a:sym typeface="Arial"/>
                        </a:rPr>
                        <a:t>Quantity</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17000">
                <a:tc rowSpan="2">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Bagel</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10/21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1700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10/25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1.50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20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317000">
                <a:tc rowSpan="2">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Banana</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10/3</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0.5</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1700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Arial"/>
                        <a:buNone/>
                      </a:pPr>
                      <a:r>
                        <a:rPr lang="en" sz="1300" b="0" i="0" u="none" strike="noStrike" cap="none">
                          <a:solidFill>
                            <a:schemeClr val="dk1"/>
                          </a:solidFill>
                          <a:latin typeface="Arial"/>
                          <a:ea typeface="Arial"/>
                          <a:cs typeface="Arial"/>
                          <a:sym typeface="Arial"/>
                        </a:rPr>
                        <a:t>10</a:t>
                      </a:r>
                      <a:endParaRPr sz="2400"/>
                    </a:p>
                  </a:txBody>
                  <a:tcPr marL="73167" marR="73167" marT="36567" marB="36567"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500"/>
                                        <p:tgtEl>
                                          <p:spTgt spid="452"/>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3"/>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HAVING Clause</a:t>
            </a:r>
            <a:endParaRPr sz="3733" b="1">
              <a:solidFill>
                <a:srgbClr val="666666"/>
              </a:solidFill>
              <a:latin typeface="Montserrat"/>
              <a:ea typeface="Montserrat"/>
              <a:cs typeface="Montserrat"/>
              <a:sym typeface="Montserrat"/>
            </a:endParaRPr>
          </a:p>
        </p:txBody>
      </p:sp>
      <p:sp>
        <p:nvSpPr>
          <p:cNvPr id="459" name="Google Shape;459;p63"/>
          <p:cNvSpPr txBox="1"/>
          <p:nvPr/>
        </p:nvSpPr>
        <p:spPr>
          <a:xfrm>
            <a:off x="9068356" y="2573851"/>
            <a:ext cx="2346800" cy="1846800"/>
          </a:xfrm>
          <a:prstGeom prst="rect">
            <a:avLst/>
          </a:prstGeom>
          <a:noFill/>
          <a:ln>
            <a:noFill/>
          </a:ln>
        </p:spPr>
        <p:txBody>
          <a:bodyPr spcFirstLastPara="1" wrap="square" lIns="121900" tIns="60933" rIns="121900" bIns="60933" anchor="t" anchorCtr="0">
            <a:noAutofit/>
          </a:bodyPr>
          <a:lstStyle/>
          <a:p>
            <a:r>
              <a:rPr lang="en" sz="1867">
                <a:solidFill>
                  <a:srgbClr val="000000"/>
                </a:solidFill>
                <a:latin typeface="Arial"/>
                <a:ea typeface="Arial"/>
                <a:cs typeface="Arial"/>
                <a:sym typeface="Arial"/>
              </a:rPr>
              <a:t>Same query as before, except that we consider only products that have more than</a:t>
            </a:r>
            <a:endParaRPr sz="2400"/>
          </a:p>
          <a:p>
            <a:r>
              <a:rPr lang="en" sz="1867">
                <a:solidFill>
                  <a:srgbClr val="000000"/>
                </a:solidFill>
                <a:latin typeface="Arial"/>
                <a:ea typeface="Arial"/>
                <a:cs typeface="Arial"/>
                <a:sym typeface="Arial"/>
              </a:rPr>
              <a:t>100 buyers</a:t>
            </a:r>
            <a:endParaRPr sz="1867">
              <a:solidFill>
                <a:srgbClr val="000000"/>
              </a:solidFill>
              <a:latin typeface="Arial"/>
              <a:ea typeface="Arial"/>
              <a:cs typeface="Arial"/>
              <a:sym typeface="Arial"/>
            </a:endParaRPr>
          </a:p>
        </p:txBody>
      </p:sp>
      <p:sp>
        <p:nvSpPr>
          <p:cNvPr id="460" name="Google Shape;460;p63"/>
          <p:cNvSpPr txBox="1"/>
          <p:nvPr/>
        </p:nvSpPr>
        <p:spPr>
          <a:xfrm>
            <a:off x="3094276" y="4533096"/>
            <a:ext cx="5807600" cy="410400"/>
          </a:xfrm>
          <a:prstGeom prst="rect">
            <a:avLst/>
          </a:prstGeom>
          <a:solidFill>
            <a:srgbClr val="D5E5F2"/>
          </a:solidFill>
          <a:ln>
            <a:noFill/>
          </a:ln>
        </p:spPr>
        <p:txBody>
          <a:bodyPr spcFirstLastPara="1" wrap="square" lIns="121900" tIns="60933" rIns="121900" bIns="60933" anchor="t" anchorCtr="0">
            <a:noAutofit/>
          </a:bodyPr>
          <a:lstStyle/>
          <a:p>
            <a:r>
              <a:rPr lang="en" sz="1867">
                <a:solidFill>
                  <a:srgbClr val="000000"/>
                </a:solidFill>
                <a:latin typeface="Arial"/>
                <a:ea typeface="Arial"/>
                <a:cs typeface="Arial"/>
                <a:sym typeface="Arial"/>
              </a:rPr>
              <a:t>HAVING clauses contains conditions on </a:t>
            </a:r>
            <a:r>
              <a:rPr lang="en" sz="1867" b="1">
                <a:solidFill>
                  <a:srgbClr val="000000"/>
                </a:solidFill>
                <a:latin typeface="Arial"/>
                <a:ea typeface="Arial"/>
                <a:cs typeface="Arial"/>
                <a:sym typeface="Arial"/>
              </a:rPr>
              <a:t>aggregates</a:t>
            </a:r>
            <a:endParaRPr sz="1867" b="1">
              <a:solidFill>
                <a:srgbClr val="000000"/>
              </a:solidFill>
              <a:latin typeface="Arial"/>
              <a:ea typeface="Arial"/>
              <a:cs typeface="Arial"/>
              <a:sym typeface="Arial"/>
            </a:endParaRPr>
          </a:p>
        </p:txBody>
      </p:sp>
      <p:sp>
        <p:nvSpPr>
          <p:cNvPr id="461" name="Google Shape;461;p63"/>
          <p:cNvSpPr txBox="1"/>
          <p:nvPr/>
        </p:nvSpPr>
        <p:spPr>
          <a:xfrm>
            <a:off x="3094276" y="2590987"/>
            <a:ext cx="4565600" cy="1600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121900" tIns="60933" rIns="121900" bIns="60933" anchor="t" anchorCtr="0">
            <a:noAutofit/>
          </a:bodyPr>
          <a:lstStyle/>
          <a:p>
            <a:r>
              <a:rPr lang="en" sz="1867">
                <a:solidFill>
                  <a:schemeClr val="accent2"/>
                </a:solidFill>
                <a:latin typeface="Arial"/>
                <a:ea typeface="Arial"/>
                <a:cs typeface="Arial"/>
                <a:sym typeface="Arial"/>
              </a:rPr>
              <a:t>SELECT </a:t>
            </a:r>
            <a:r>
              <a:rPr lang="en" sz="1867">
                <a:solidFill>
                  <a:srgbClr val="000000"/>
                </a:solidFill>
                <a:latin typeface="Arial"/>
                <a:ea typeface="Arial"/>
                <a:cs typeface="Arial"/>
                <a:sym typeface="Arial"/>
              </a:rPr>
              <a:t>  product, SUM(price*quantity)</a:t>
            </a:r>
            <a:endParaRPr sz="2400"/>
          </a:p>
          <a:p>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Purchase</a:t>
            </a:r>
            <a:endParaRPr sz="1867">
              <a:solidFill>
                <a:srgbClr val="000000"/>
              </a:solidFill>
              <a:latin typeface="Arial"/>
              <a:ea typeface="Arial"/>
              <a:cs typeface="Arial"/>
              <a:sym typeface="Arial"/>
            </a:endParaRPr>
          </a:p>
          <a:p>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date &gt; ‘10/1/2005’</a:t>
            </a:r>
            <a:endParaRPr sz="2400"/>
          </a:p>
          <a:p>
            <a:r>
              <a:rPr lang="en" sz="1867">
                <a:solidFill>
                  <a:schemeClr val="accent2"/>
                </a:solidFill>
                <a:latin typeface="Arial"/>
                <a:ea typeface="Arial"/>
                <a:cs typeface="Arial"/>
                <a:sym typeface="Arial"/>
              </a:rPr>
              <a:t>GROUP BY </a:t>
            </a:r>
            <a:r>
              <a:rPr lang="en" sz="1867">
                <a:solidFill>
                  <a:srgbClr val="000000"/>
                </a:solidFill>
                <a:latin typeface="Arial"/>
                <a:ea typeface="Arial"/>
                <a:cs typeface="Arial"/>
                <a:sym typeface="Arial"/>
              </a:rPr>
              <a:t>product</a:t>
            </a:r>
            <a:endParaRPr sz="2400"/>
          </a:p>
          <a:p>
            <a:r>
              <a:rPr lang="en" sz="1867">
                <a:solidFill>
                  <a:srgbClr val="FF0000"/>
                </a:solidFill>
                <a:latin typeface="Arial"/>
                <a:ea typeface="Arial"/>
                <a:cs typeface="Arial"/>
                <a:sym typeface="Arial"/>
              </a:rPr>
              <a:t>HAVING</a:t>
            </a:r>
            <a:r>
              <a:rPr lang="en" sz="1867">
                <a:solidFill>
                  <a:srgbClr val="000000"/>
                </a:solidFill>
                <a:latin typeface="Arial"/>
                <a:ea typeface="Arial"/>
                <a:cs typeface="Arial"/>
                <a:sym typeface="Arial"/>
              </a:rPr>
              <a:t>   SUM(quantity) &gt; 100</a:t>
            </a:r>
            <a:endParaRPr sz="1867">
              <a:solidFill>
                <a:srgbClr val="000000"/>
              </a:solidFill>
              <a:latin typeface="Arial"/>
              <a:ea typeface="Arial"/>
              <a:cs typeface="Arial"/>
              <a:sym typeface="Arial"/>
            </a:endParaRPr>
          </a:p>
        </p:txBody>
      </p:sp>
      <p:sp>
        <p:nvSpPr>
          <p:cNvPr id="462" name="Google Shape;462;p63"/>
          <p:cNvSpPr txBox="1"/>
          <p:nvPr/>
        </p:nvSpPr>
        <p:spPr>
          <a:xfrm>
            <a:off x="3094276" y="5293344"/>
            <a:ext cx="6574800" cy="410400"/>
          </a:xfrm>
          <a:prstGeom prst="rect">
            <a:avLst/>
          </a:prstGeom>
          <a:solidFill>
            <a:srgbClr val="FCE5CD"/>
          </a:solidFill>
          <a:ln>
            <a:noFill/>
          </a:ln>
        </p:spPr>
        <p:txBody>
          <a:bodyPr spcFirstLastPara="1" wrap="square" lIns="121900" tIns="60933" rIns="121900" bIns="60933" anchor="t" anchorCtr="0">
            <a:noAutofit/>
          </a:bodyPr>
          <a:lstStyle/>
          <a:p>
            <a:r>
              <a:rPr lang="en" sz="1867" i="1">
                <a:solidFill>
                  <a:srgbClr val="000000"/>
                </a:solidFill>
                <a:latin typeface="Arial"/>
                <a:ea typeface="Arial"/>
                <a:cs typeface="Arial"/>
                <a:sym typeface="Arial"/>
              </a:rPr>
              <a:t>Whereas WHERE clauses condition on </a:t>
            </a:r>
            <a:r>
              <a:rPr lang="en" sz="1867" b="1" i="1">
                <a:solidFill>
                  <a:srgbClr val="000000"/>
                </a:solidFill>
                <a:latin typeface="Arial"/>
                <a:ea typeface="Arial"/>
                <a:cs typeface="Arial"/>
                <a:sym typeface="Arial"/>
              </a:rPr>
              <a:t>individual tuples…</a:t>
            </a:r>
            <a:endParaRPr sz="1867" b="1" i="1">
              <a:solidFill>
                <a:srgbClr val="000000"/>
              </a:solidFill>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4"/>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General form of Grouping and Aggregation</a:t>
            </a:r>
            <a:endParaRPr sz="3733" b="1">
              <a:solidFill>
                <a:srgbClr val="666666"/>
              </a:solidFill>
              <a:latin typeface="Montserrat"/>
              <a:ea typeface="Montserrat"/>
              <a:cs typeface="Montserrat"/>
              <a:sym typeface="Montserrat"/>
            </a:endParaRPr>
          </a:p>
        </p:txBody>
      </p:sp>
      <p:sp>
        <p:nvSpPr>
          <p:cNvPr id="468" name="Google Shape;468;p64"/>
          <p:cNvSpPr txBox="1"/>
          <p:nvPr/>
        </p:nvSpPr>
        <p:spPr>
          <a:xfrm>
            <a:off x="3108964" y="4395689"/>
            <a:ext cx="8412400" cy="982400"/>
          </a:xfrm>
          <a:prstGeom prst="rect">
            <a:avLst/>
          </a:prstGeom>
          <a:noFill/>
          <a:ln>
            <a:noFill/>
          </a:ln>
        </p:spPr>
        <p:txBody>
          <a:bodyPr spcFirstLastPara="1" wrap="square" lIns="121900" tIns="60933" rIns="121900" bIns="60933" anchor="t" anchorCtr="0">
            <a:noAutofit/>
          </a:bodyPr>
          <a:lstStyle/>
          <a:p>
            <a:pPr marL="309026" indent="-309026">
              <a:buClr>
                <a:srgbClr val="000000"/>
              </a:buClr>
              <a:buSzPts val="1400"/>
              <a:buFont typeface="Arial"/>
              <a:buChar char="•"/>
            </a:pPr>
            <a:r>
              <a:rPr lang="en" sz="1867">
                <a:solidFill>
                  <a:srgbClr val="000000"/>
                </a:solidFill>
                <a:latin typeface="Arial"/>
                <a:ea typeface="Arial"/>
                <a:cs typeface="Arial"/>
                <a:sym typeface="Arial"/>
              </a:rPr>
              <a:t>S = Can ONLY contain attributes a</a:t>
            </a:r>
            <a:r>
              <a:rPr lang="en" sz="1867" baseline="-25000">
                <a:solidFill>
                  <a:srgbClr val="000000"/>
                </a:solidFill>
                <a:latin typeface="Arial"/>
                <a:ea typeface="Arial"/>
                <a:cs typeface="Arial"/>
                <a:sym typeface="Arial"/>
              </a:rPr>
              <a:t>1</a:t>
            </a:r>
            <a:r>
              <a:rPr lang="en" sz="1867">
                <a:solidFill>
                  <a:srgbClr val="000000"/>
                </a:solidFill>
                <a:latin typeface="Arial"/>
                <a:ea typeface="Arial"/>
                <a:cs typeface="Arial"/>
                <a:sym typeface="Arial"/>
              </a:rPr>
              <a:t>,…,a</a:t>
            </a:r>
            <a:r>
              <a:rPr lang="en" sz="1867" baseline="-25000">
                <a:solidFill>
                  <a:srgbClr val="000000"/>
                </a:solidFill>
                <a:latin typeface="Arial"/>
                <a:ea typeface="Arial"/>
                <a:cs typeface="Arial"/>
                <a:sym typeface="Arial"/>
              </a:rPr>
              <a:t>k</a:t>
            </a:r>
            <a:r>
              <a:rPr lang="en" sz="1867">
                <a:solidFill>
                  <a:srgbClr val="000000"/>
                </a:solidFill>
                <a:latin typeface="Arial"/>
                <a:ea typeface="Arial"/>
                <a:cs typeface="Arial"/>
                <a:sym typeface="Arial"/>
              </a:rPr>
              <a:t> and/or aggregates over other attributes</a:t>
            </a:r>
            <a:endParaRPr sz="2400"/>
          </a:p>
          <a:p>
            <a:pPr marL="309026" indent="-309026">
              <a:buClr>
                <a:srgbClr val="000000"/>
              </a:buClr>
              <a:buSzPts val="1400"/>
              <a:buFont typeface="Arial"/>
              <a:buChar char="•"/>
            </a:pPr>
            <a:r>
              <a:rPr lang="en" sz="1867">
                <a:solidFill>
                  <a:srgbClr val="000000"/>
                </a:solidFill>
                <a:latin typeface="Arial"/>
                <a:ea typeface="Arial"/>
                <a:cs typeface="Arial"/>
                <a:sym typeface="Arial"/>
              </a:rPr>
              <a:t>C</a:t>
            </a:r>
            <a:r>
              <a:rPr lang="en" sz="1867" baseline="-25000">
                <a:solidFill>
                  <a:srgbClr val="000000"/>
                </a:solidFill>
                <a:latin typeface="Arial"/>
                <a:ea typeface="Arial"/>
                <a:cs typeface="Arial"/>
                <a:sym typeface="Arial"/>
              </a:rPr>
              <a:t>1</a:t>
            </a:r>
            <a:r>
              <a:rPr lang="en" sz="1867">
                <a:solidFill>
                  <a:srgbClr val="000000"/>
                </a:solidFill>
                <a:latin typeface="Arial"/>
                <a:ea typeface="Arial"/>
                <a:cs typeface="Arial"/>
                <a:sym typeface="Arial"/>
              </a:rPr>
              <a:t> = is any condition on the attributes in R</a:t>
            </a:r>
            <a:r>
              <a:rPr lang="en" sz="1867" baseline="-25000">
                <a:solidFill>
                  <a:srgbClr val="000000"/>
                </a:solidFill>
                <a:latin typeface="Arial"/>
                <a:ea typeface="Arial"/>
                <a:cs typeface="Arial"/>
                <a:sym typeface="Arial"/>
              </a:rPr>
              <a:t>1</a:t>
            </a:r>
            <a:r>
              <a:rPr lang="en" sz="1867">
                <a:solidFill>
                  <a:srgbClr val="000000"/>
                </a:solidFill>
                <a:latin typeface="Arial"/>
                <a:ea typeface="Arial"/>
                <a:cs typeface="Arial"/>
                <a:sym typeface="Arial"/>
              </a:rPr>
              <a:t>,…,R</a:t>
            </a:r>
            <a:r>
              <a:rPr lang="en" sz="1867" baseline="-25000">
                <a:solidFill>
                  <a:srgbClr val="000000"/>
                </a:solidFill>
                <a:latin typeface="Arial"/>
                <a:ea typeface="Arial"/>
                <a:cs typeface="Arial"/>
                <a:sym typeface="Arial"/>
              </a:rPr>
              <a:t>n</a:t>
            </a:r>
            <a:endParaRPr sz="1867" baseline="-25000">
              <a:solidFill>
                <a:srgbClr val="000000"/>
              </a:solidFill>
              <a:latin typeface="Arial"/>
              <a:ea typeface="Arial"/>
              <a:cs typeface="Arial"/>
              <a:sym typeface="Arial"/>
            </a:endParaRPr>
          </a:p>
          <a:p>
            <a:pPr marL="309026" indent="-309026">
              <a:buClr>
                <a:srgbClr val="000000"/>
              </a:buClr>
              <a:buSzPts val="1400"/>
              <a:buFont typeface="Arial"/>
              <a:buChar char="•"/>
            </a:pPr>
            <a:r>
              <a:rPr lang="en" sz="1867">
                <a:solidFill>
                  <a:srgbClr val="000000"/>
                </a:solidFill>
                <a:latin typeface="Arial"/>
                <a:ea typeface="Arial"/>
                <a:cs typeface="Arial"/>
                <a:sym typeface="Arial"/>
              </a:rPr>
              <a:t>C</a:t>
            </a:r>
            <a:r>
              <a:rPr lang="en" sz="1867" baseline="-25000">
                <a:solidFill>
                  <a:srgbClr val="000000"/>
                </a:solidFill>
                <a:latin typeface="Arial"/>
                <a:ea typeface="Arial"/>
                <a:cs typeface="Arial"/>
                <a:sym typeface="Arial"/>
              </a:rPr>
              <a:t>2</a:t>
            </a:r>
            <a:r>
              <a:rPr lang="en" sz="1867">
                <a:solidFill>
                  <a:srgbClr val="000000"/>
                </a:solidFill>
                <a:latin typeface="Arial"/>
                <a:ea typeface="Arial"/>
                <a:cs typeface="Arial"/>
                <a:sym typeface="Arial"/>
              </a:rPr>
              <a:t> = is any condition on the aggregate expressions</a:t>
            </a:r>
            <a:endParaRPr sz="1867">
              <a:solidFill>
                <a:srgbClr val="000000"/>
              </a:solidFill>
              <a:latin typeface="Arial"/>
              <a:ea typeface="Arial"/>
              <a:cs typeface="Arial"/>
              <a:sym typeface="Arial"/>
            </a:endParaRPr>
          </a:p>
        </p:txBody>
      </p:sp>
      <p:sp>
        <p:nvSpPr>
          <p:cNvPr id="469" name="Google Shape;469;p64"/>
          <p:cNvSpPr/>
          <p:nvPr/>
        </p:nvSpPr>
        <p:spPr>
          <a:xfrm>
            <a:off x="5603244" y="2287948"/>
            <a:ext cx="3424000" cy="1600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nSpc>
                <a:spcPct val="90000"/>
              </a:lnSpc>
              <a:buClr>
                <a:srgbClr val="000000"/>
              </a:buClr>
              <a:buSzPts val="1600"/>
            </a:pPr>
            <a:r>
              <a:rPr lang="en" sz="2400">
                <a:solidFill>
                  <a:schemeClr val="accent2"/>
                </a:solidFill>
                <a:latin typeface="Arial"/>
                <a:ea typeface="Arial"/>
                <a:cs typeface="Arial"/>
                <a:sym typeface="Arial"/>
              </a:rPr>
              <a:t>SELECT</a:t>
            </a:r>
            <a:r>
              <a:rPr lang="en" sz="2400">
                <a:solidFill>
                  <a:srgbClr val="000000"/>
                </a:solidFill>
                <a:latin typeface="Arial"/>
                <a:ea typeface="Arial"/>
                <a:cs typeface="Arial"/>
                <a:sym typeface="Arial"/>
              </a:rPr>
              <a:t>     S</a:t>
            </a:r>
            <a:endParaRPr sz="2400">
              <a:solidFill>
                <a:srgbClr val="000000"/>
              </a:solidFill>
              <a:latin typeface="Arial"/>
              <a:ea typeface="Arial"/>
              <a:cs typeface="Arial"/>
              <a:sym typeface="Arial"/>
            </a:endParaRPr>
          </a:p>
          <a:p>
            <a:pPr>
              <a:lnSpc>
                <a:spcPct val="90000"/>
              </a:lnSpc>
              <a:buClr>
                <a:srgbClr val="000000"/>
              </a:buClr>
              <a:buSzPts val="1600"/>
            </a:pPr>
            <a:r>
              <a:rPr lang="en" sz="2400">
                <a:solidFill>
                  <a:schemeClr val="accent2"/>
                </a:solidFill>
                <a:latin typeface="Arial"/>
                <a:ea typeface="Arial"/>
                <a:cs typeface="Arial"/>
                <a:sym typeface="Arial"/>
              </a:rPr>
              <a:t>FROM</a:t>
            </a:r>
            <a:r>
              <a:rPr lang="en" sz="2400">
                <a:solidFill>
                  <a:srgbClr val="000000"/>
                </a:solidFill>
                <a:latin typeface="Arial"/>
                <a:ea typeface="Arial"/>
                <a:cs typeface="Arial"/>
                <a:sym typeface="Arial"/>
              </a:rPr>
              <a:t>         R</a:t>
            </a:r>
            <a:r>
              <a:rPr lang="en" sz="2400" baseline="-25000">
                <a:solidFill>
                  <a:srgbClr val="000000"/>
                </a:solidFill>
                <a:latin typeface="Arial"/>
                <a:ea typeface="Arial"/>
                <a:cs typeface="Arial"/>
                <a:sym typeface="Arial"/>
              </a:rPr>
              <a:t>1</a:t>
            </a:r>
            <a:r>
              <a:rPr lang="en" sz="2400">
                <a:solidFill>
                  <a:srgbClr val="000000"/>
                </a:solidFill>
                <a:latin typeface="Arial"/>
                <a:ea typeface="Arial"/>
                <a:cs typeface="Arial"/>
                <a:sym typeface="Arial"/>
              </a:rPr>
              <a:t>,…,R</a:t>
            </a:r>
            <a:r>
              <a:rPr lang="en" sz="2400" baseline="-25000">
                <a:solidFill>
                  <a:srgbClr val="000000"/>
                </a:solidFill>
                <a:latin typeface="Arial"/>
                <a:ea typeface="Arial"/>
                <a:cs typeface="Arial"/>
                <a:sym typeface="Arial"/>
              </a:rPr>
              <a:t>n</a:t>
            </a:r>
            <a:endParaRPr sz="2400"/>
          </a:p>
          <a:p>
            <a:pPr>
              <a:lnSpc>
                <a:spcPct val="90000"/>
              </a:lnSpc>
              <a:buClr>
                <a:srgbClr val="000000"/>
              </a:buClr>
              <a:buSzPts val="1600"/>
            </a:pPr>
            <a:r>
              <a:rPr lang="en" sz="2400">
                <a:solidFill>
                  <a:schemeClr val="accent2"/>
                </a:solidFill>
                <a:latin typeface="Arial"/>
                <a:ea typeface="Arial"/>
                <a:cs typeface="Arial"/>
                <a:sym typeface="Arial"/>
              </a:rPr>
              <a:t>WHERE</a:t>
            </a:r>
            <a:r>
              <a:rPr lang="en" sz="2400">
                <a:solidFill>
                  <a:srgbClr val="000000"/>
                </a:solidFill>
                <a:latin typeface="Arial"/>
                <a:ea typeface="Arial"/>
                <a:cs typeface="Arial"/>
                <a:sym typeface="Arial"/>
              </a:rPr>
              <a:t>      C</a:t>
            </a:r>
            <a:r>
              <a:rPr lang="en" sz="2400" baseline="-25000">
                <a:solidFill>
                  <a:srgbClr val="000000"/>
                </a:solidFill>
                <a:latin typeface="Arial"/>
                <a:ea typeface="Arial"/>
                <a:cs typeface="Arial"/>
                <a:sym typeface="Arial"/>
              </a:rPr>
              <a:t>1</a:t>
            </a:r>
            <a:endParaRPr sz="2400" baseline="-25000">
              <a:solidFill>
                <a:srgbClr val="000000"/>
              </a:solidFill>
              <a:latin typeface="Arial"/>
              <a:ea typeface="Arial"/>
              <a:cs typeface="Arial"/>
              <a:sym typeface="Arial"/>
            </a:endParaRPr>
          </a:p>
          <a:p>
            <a:pPr>
              <a:lnSpc>
                <a:spcPct val="90000"/>
              </a:lnSpc>
              <a:buClr>
                <a:srgbClr val="000000"/>
              </a:buClr>
              <a:buSzPts val="1600"/>
            </a:pPr>
            <a:r>
              <a:rPr lang="en" sz="2400">
                <a:solidFill>
                  <a:schemeClr val="accent2"/>
                </a:solidFill>
                <a:latin typeface="Arial"/>
                <a:ea typeface="Arial"/>
                <a:cs typeface="Arial"/>
                <a:sym typeface="Arial"/>
              </a:rPr>
              <a:t>GROUP BY</a:t>
            </a:r>
            <a:r>
              <a:rPr lang="en" sz="2400">
                <a:solidFill>
                  <a:srgbClr val="000000"/>
                </a:solidFill>
                <a:latin typeface="Arial"/>
                <a:ea typeface="Arial"/>
                <a:cs typeface="Arial"/>
                <a:sym typeface="Arial"/>
              </a:rPr>
              <a:t> a</a:t>
            </a:r>
            <a:r>
              <a:rPr lang="en" sz="2400" baseline="-25000">
                <a:solidFill>
                  <a:srgbClr val="000000"/>
                </a:solidFill>
                <a:latin typeface="Arial"/>
                <a:ea typeface="Arial"/>
                <a:cs typeface="Arial"/>
                <a:sym typeface="Arial"/>
              </a:rPr>
              <a:t>1</a:t>
            </a:r>
            <a:r>
              <a:rPr lang="en" sz="2400">
                <a:solidFill>
                  <a:srgbClr val="000000"/>
                </a:solidFill>
                <a:latin typeface="Arial"/>
                <a:ea typeface="Arial"/>
                <a:cs typeface="Arial"/>
                <a:sym typeface="Arial"/>
              </a:rPr>
              <a:t>,…,a</a:t>
            </a:r>
            <a:r>
              <a:rPr lang="en" sz="2400" baseline="-25000">
                <a:solidFill>
                  <a:srgbClr val="000000"/>
                </a:solidFill>
                <a:latin typeface="Arial"/>
                <a:ea typeface="Arial"/>
                <a:cs typeface="Arial"/>
                <a:sym typeface="Arial"/>
              </a:rPr>
              <a:t>k</a:t>
            </a:r>
            <a:endParaRPr sz="2400" baseline="-25000">
              <a:solidFill>
                <a:srgbClr val="000000"/>
              </a:solidFill>
              <a:latin typeface="Arial"/>
              <a:ea typeface="Arial"/>
              <a:cs typeface="Arial"/>
              <a:sym typeface="Arial"/>
            </a:endParaRPr>
          </a:p>
          <a:p>
            <a:pPr>
              <a:lnSpc>
                <a:spcPct val="90000"/>
              </a:lnSpc>
              <a:buClr>
                <a:srgbClr val="000000"/>
              </a:buClr>
              <a:buSzPts val="1600"/>
            </a:pPr>
            <a:r>
              <a:rPr lang="en" sz="2400">
                <a:solidFill>
                  <a:schemeClr val="accent2"/>
                </a:solidFill>
                <a:latin typeface="Arial"/>
                <a:ea typeface="Arial"/>
                <a:cs typeface="Arial"/>
                <a:sym typeface="Arial"/>
              </a:rPr>
              <a:t>HAVING</a:t>
            </a:r>
            <a:r>
              <a:rPr lang="en" sz="2400">
                <a:solidFill>
                  <a:srgbClr val="000000"/>
                </a:solidFill>
                <a:latin typeface="Arial"/>
                <a:ea typeface="Arial"/>
                <a:cs typeface="Arial"/>
                <a:sym typeface="Arial"/>
              </a:rPr>
              <a:t>      C</a:t>
            </a:r>
            <a:r>
              <a:rPr lang="en" sz="2400" baseline="-25000">
                <a:solidFill>
                  <a:srgbClr val="000000"/>
                </a:solidFill>
                <a:latin typeface="Arial"/>
                <a:ea typeface="Arial"/>
                <a:cs typeface="Arial"/>
                <a:sym typeface="Arial"/>
              </a:rPr>
              <a:t>2</a:t>
            </a:r>
            <a:endParaRPr sz="2400" baseline="-25000">
              <a:solidFill>
                <a:srgbClr val="000000"/>
              </a:solidFill>
              <a:latin typeface="Arial"/>
              <a:ea typeface="Arial"/>
              <a:cs typeface="Arial"/>
              <a:sym typeface="Arial"/>
            </a:endParaRPr>
          </a:p>
        </p:txBody>
      </p:sp>
      <p:sp>
        <p:nvSpPr>
          <p:cNvPr id="470" name="Google Shape;470;p64"/>
          <p:cNvSpPr txBox="1"/>
          <p:nvPr/>
        </p:nvSpPr>
        <p:spPr>
          <a:xfrm>
            <a:off x="11029700" y="4024228"/>
            <a:ext cx="857600" cy="410400"/>
          </a:xfrm>
          <a:prstGeom prst="rect">
            <a:avLst/>
          </a:prstGeom>
          <a:solidFill>
            <a:srgbClr val="FCE5CD"/>
          </a:solidFill>
          <a:ln>
            <a:noFill/>
          </a:ln>
        </p:spPr>
        <p:txBody>
          <a:bodyPr spcFirstLastPara="1" wrap="square" lIns="121900" tIns="60933" rIns="121900" bIns="60933" anchor="t" anchorCtr="0">
            <a:noAutofit/>
          </a:bodyPr>
          <a:lstStyle/>
          <a:p>
            <a:r>
              <a:rPr lang="en" sz="1867" i="1">
                <a:solidFill>
                  <a:srgbClr val="000000"/>
                </a:solidFill>
                <a:latin typeface="Arial"/>
                <a:ea typeface="Arial"/>
                <a:cs typeface="Arial"/>
                <a:sym typeface="Arial"/>
              </a:rPr>
              <a:t>Why?</a:t>
            </a:r>
            <a:endParaRPr sz="1867" i="1">
              <a:solidFill>
                <a:srgbClr val="000000"/>
              </a:solidFill>
              <a:latin typeface="Arial"/>
              <a:ea typeface="Arial"/>
              <a:cs typeface="Arial"/>
              <a:sym typeface="Arial"/>
            </a:endParaRPr>
          </a:p>
        </p:txBody>
      </p:sp>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5"/>
          <p:cNvSpPr txBox="1">
            <a:spLocks noGrp="1"/>
          </p:cNvSpPr>
          <p:nvPr>
            <p:ph type="ctrTitle" idx="4294967295"/>
          </p:nvPr>
        </p:nvSpPr>
        <p:spPr>
          <a:xfrm>
            <a:off x="2985367" y="342767"/>
            <a:ext cx="8907600" cy="15464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733" b="1">
                <a:solidFill>
                  <a:srgbClr val="666666"/>
                </a:solidFill>
                <a:latin typeface="Montserrat"/>
                <a:ea typeface="Montserrat"/>
                <a:cs typeface="Montserrat"/>
                <a:sym typeface="Montserrat"/>
              </a:rPr>
              <a:t>General form of Grouping and Aggregation</a:t>
            </a:r>
            <a:endParaRPr sz="3733" b="1">
              <a:solidFill>
                <a:srgbClr val="666666"/>
              </a:solidFill>
              <a:latin typeface="Montserrat"/>
              <a:ea typeface="Montserrat"/>
              <a:cs typeface="Montserrat"/>
              <a:sym typeface="Montserrat"/>
            </a:endParaRPr>
          </a:p>
        </p:txBody>
      </p:sp>
      <p:sp>
        <p:nvSpPr>
          <p:cNvPr id="476" name="Google Shape;476;p65"/>
          <p:cNvSpPr/>
          <p:nvPr/>
        </p:nvSpPr>
        <p:spPr>
          <a:xfrm>
            <a:off x="4574997" y="2117973"/>
            <a:ext cx="3424000" cy="145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nSpc>
                <a:spcPct val="90000"/>
              </a:lnSpc>
              <a:buClr>
                <a:srgbClr val="000000"/>
              </a:buClr>
              <a:buSzPts val="1400"/>
            </a:pPr>
            <a:r>
              <a:rPr lang="en" sz="1867">
                <a:solidFill>
                  <a:schemeClr val="accent2"/>
                </a:solidFill>
                <a:latin typeface="Arial"/>
                <a:ea typeface="Arial"/>
                <a:cs typeface="Arial"/>
                <a:sym typeface="Arial"/>
              </a:rPr>
              <a:t>SELECT</a:t>
            </a:r>
            <a:r>
              <a:rPr lang="en" sz="1867">
                <a:solidFill>
                  <a:srgbClr val="000000"/>
                </a:solidFill>
                <a:latin typeface="Arial"/>
                <a:ea typeface="Arial"/>
                <a:cs typeface="Arial"/>
                <a:sym typeface="Arial"/>
              </a:rPr>
              <a:t>      S</a:t>
            </a:r>
            <a:endParaRPr sz="1867">
              <a:solidFill>
                <a:srgbClr val="000000"/>
              </a:solidFill>
              <a:latin typeface="Arial"/>
              <a:ea typeface="Arial"/>
              <a:cs typeface="Arial"/>
              <a:sym typeface="Arial"/>
            </a:endParaRPr>
          </a:p>
          <a:p>
            <a:pPr>
              <a:lnSpc>
                <a:spcPct val="90000"/>
              </a:lnSpc>
              <a:buClr>
                <a:srgbClr val="000000"/>
              </a:buClr>
              <a:buSzPts val="1400"/>
            </a:pPr>
            <a:r>
              <a:rPr lang="en" sz="1867">
                <a:solidFill>
                  <a:schemeClr val="accent2"/>
                </a:solidFill>
                <a:latin typeface="Arial"/>
                <a:ea typeface="Arial"/>
                <a:cs typeface="Arial"/>
                <a:sym typeface="Arial"/>
              </a:rPr>
              <a:t>FROM</a:t>
            </a:r>
            <a:r>
              <a:rPr lang="en" sz="1867">
                <a:solidFill>
                  <a:srgbClr val="000000"/>
                </a:solidFill>
                <a:latin typeface="Arial"/>
                <a:ea typeface="Arial"/>
                <a:cs typeface="Arial"/>
                <a:sym typeface="Arial"/>
              </a:rPr>
              <a:t>         R</a:t>
            </a:r>
            <a:r>
              <a:rPr lang="en" sz="1867" baseline="-25000">
                <a:solidFill>
                  <a:srgbClr val="000000"/>
                </a:solidFill>
                <a:latin typeface="Arial"/>
                <a:ea typeface="Arial"/>
                <a:cs typeface="Arial"/>
                <a:sym typeface="Arial"/>
              </a:rPr>
              <a:t>1</a:t>
            </a:r>
            <a:r>
              <a:rPr lang="en" sz="1867">
                <a:solidFill>
                  <a:srgbClr val="000000"/>
                </a:solidFill>
                <a:latin typeface="Arial"/>
                <a:ea typeface="Arial"/>
                <a:cs typeface="Arial"/>
                <a:sym typeface="Arial"/>
              </a:rPr>
              <a:t>,…,R</a:t>
            </a:r>
            <a:r>
              <a:rPr lang="en" sz="1867" baseline="-25000">
                <a:solidFill>
                  <a:srgbClr val="000000"/>
                </a:solidFill>
                <a:latin typeface="Arial"/>
                <a:ea typeface="Arial"/>
                <a:cs typeface="Arial"/>
                <a:sym typeface="Arial"/>
              </a:rPr>
              <a:t>n</a:t>
            </a:r>
            <a:endParaRPr sz="2400"/>
          </a:p>
          <a:p>
            <a:pPr>
              <a:lnSpc>
                <a:spcPct val="90000"/>
              </a:lnSpc>
              <a:buClr>
                <a:srgbClr val="000000"/>
              </a:buClr>
              <a:buSzPts val="1400"/>
            </a:pPr>
            <a:r>
              <a:rPr lang="en" sz="1867">
                <a:solidFill>
                  <a:schemeClr val="accent2"/>
                </a:solidFill>
                <a:latin typeface="Arial"/>
                <a:ea typeface="Arial"/>
                <a:cs typeface="Arial"/>
                <a:sym typeface="Arial"/>
              </a:rPr>
              <a:t>WHERE</a:t>
            </a:r>
            <a:r>
              <a:rPr lang="en" sz="1867">
                <a:solidFill>
                  <a:srgbClr val="000000"/>
                </a:solidFill>
                <a:latin typeface="Arial"/>
                <a:ea typeface="Arial"/>
                <a:cs typeface="Arial"/>
                <a:sym typeface="Arial"/>
              </a:rPr>
              <a:t>      C</a:t>
            </a:r>
            <a:r>
              <a:rPr lang="en" sz="1867" baseline="-25000">
                <a:solidFill>
                  <a:srgbClr val="000000"/>
                </a:solidFill>
                <a:latin typeface="Arial"/>
                <a:ea typeface="Arial"/>
                <a:cs typeface="Arial"/>
                <a:sym typeface="Arial"/>
              </a:rPr>
              <a:t>1</a:t>
            </a:r>
            <a:endParaRPr sz="1867" baseline="-25000">
              <a:solidFill>
                <a:srgbClr val="000000"/>
              </a:solidFill>
              <a:latin typeface="Arial"/>
              <a:ea typeface="Arial"/>
              <a:cs typeface="Arial"/>
              <a:sym typeface="Arial"/>
            </a:endParaRPr>
          </a:p>
          <a:p>
            <a:pPr>
              <a:lnSpc>
                <a:spcPct val="90000"/>
              </a:lnSpc>
              <a:buClr>
                <a:srgbClr val="000000"/>
              </a:buClr>
              <a:buSzPts val="1400"/>
            </a:pPr>
            <a:r>
              <a:rPr lang="en" sz="1867">
                <a:solidFill>
                  <a:schemeClr val="accent2"/>
                </a:solidFill>
                <a:latin typeface="Arial"/>
                <a:ea typeface="Arial"/>
                <a:cs typeface="Arial"/>
                <a:sym typeface="Arial"/>
              </a:rPr>
              <a:t>GROUP BY</a:t>
            </a:r>
            <a:r>
              <a:rPr lang="en" sz="1867">
                <a:solidFill>
                  <a:srgbClr val="000000"/>
                </a:solidFill>
                <a:latin typeface="Arial"/>
                <a:ea typeface="Arial"/>
                <a:cs typeface="Arial"/>
                <a:sym typeface="Arial"/>
              </a:rPr>
              <a:t> a</a:t>
            </a:r>
            <a:r>
              <a:rPr lang="en" sz="1867" baseline="-25000">
                <a:solidFill>
                  <a:srgbClr val="000000"/>
                </a:solidFill>
                <a:latin typeface="Arial"/>
                <a:ea typeface="Arial"/>
                <a:cs typeface="Arial"/>
                <a:sym typeface="Arial"/>
              </a:rPr>
              <a:t>1</a:t>
            </a:r>
            <a:r>
              <a:rPr lang="en" sz="1867">
                <a:solidFill>
                  <a:srgbClr val="000000"/>
                </a:solidFill>
                <a:latin typeface="Arial"/>
                <a:ea typeface="Arial"/>
                <a:cs typeface="Arial"/>
                <a:sym typeface="Arial"/>
              </a:rPr>
              <a:t>,…,a</a:t>
            </a:r>
            <a:r>
              <a:rPr lang="en" sz="1867" baseline="-25000">
                <a:solidFill>
                  <a:srgbClr val="000000"/>
                </a:solidFill>
                <a:latin typeface="Arial"/>
                <a:ea typeface="Arial"/>
                <a:cs typeface="Arial"/>
                <a:sym typeface="Arial"/>
              </a:rPr>
              <a:t>k</a:t>
            </a:r>
            <a:endParaRPr sz="1867" baseline="-25000">
              <a:solidFill>
                <a:srgbClr val="000000"/>
              </a:solidFill>
              <a:latin typeface="Arial"/>
              <a:ea typeface="Arial"/>
              <a:cs typeface="Arial"/>
              <a:sym typeface="Arial"/>
            </a:endParaRPr>
          </a:p>
          <a:p>
            <a:pPr>
              <a:lnSpc>
                <a:spcPct val="90000"/>
              </a:lnSpc>
              <a:buClr>
                <a:srgbClr val="000000"/>
              </a:buClr>
              <a:buSzPts val="1400"/>
            </a:pPr>
            <a:r>
              <a:rPr lang="en" sz="1867">
                <a:solidFill>
                  <a:schemeClr val="accent2"/>
                </a:solidFill>
                <a:latin typeface="Arial"/>
                <a:ea typeface="Arial"/>
                <a:cs typeface="Arial"/>
                <a:sym typeface="Arial"/>
              </a:rPr>
              <a:t>HAVING</a:t>
            </a:r>
            <a:r>
              <a:rPr lang="en" sz="1867">
                <a:solidFill>
                  <a:srgbClr val="000000"/>
                </a:solidFill>
                <a:latin typeface="Arial"/>
                <a:ea typeface="Arial"/>
                <a:cs typeface="Arial"/>
                <a:sym typeface="Arial"/>
              </a:rPr>
              <a:t>      C</a:t>
            </a:r>
            <a:r>
              <a:rPr lang="en" sz="1867" baseline="-25000">
                <a:solidFill>
                  <a:srgbClr val="000000"/>
                </a:solidFill>
                <a:latin typeface="Arial"/>
                <a:ea typeface="Arial"/>
                <a:cs typeface="Arial"/>
                <a:sym typeface="Arial"/>
              </a:rPr>
              <a:t>2</a:t>
            </a:r>
            <a:endParaRPr sz="1867" baseline="-25000">
              <a:solidFill>
                <a:srgbClr val="000000"/>
              </a:solidFill>
              <a:latin typeface="Arial"/>
              <a:ea typeface="Arial"/>
              <a:cs typeface="Arial"/>
              <a:sym typeface="Arial"/>
            </a:endParaRPr>
          </a:p>
        </p:txBody>
      </p:sp>
      <p:sp>
        <p:nvSpPr>
          <p:cNvPr id="477" name="Google Shape;477;p65"/>
          <p:cNvSpPr txBox="1"/>
          <p:nvPr/>
        </p:nvSpPr>
        <p:spPr>
          <a:xfrm>
            <a:off x="3117037" y="3733799"/>
            <a:ext cx="8770000" cy="2087600"/>
          </a:xfrm>
          <a:prstGeom prst="rect">
            <a:avLst/>
          </a:prstGeom>
          <a:noFill/>
          <a:ln>
            <a:noFill/>
          </a:ln>
        </p:spPr>
        <p:txBody>
          <a:bodyPr spcFirstLastPara="1" wrap="square" lIns="73133" tIns="36567" rIns="73133" bIns="36567" anchor="t" anchorCtr="0">
            <a:noAutofit/>
          </a:bodyPr>
          <a:lstStyle/>
          <a:p>
            <a:pPr marL="487668" indent="-487668">
              <a:lnSpc>
                <a:spcPct val="90000"/>
              </a:lnSpc>
              <a:buClr>
                <a:srgbClr val="000000"/>
              </a:buClr>
              <a:buSzPts val="1400"/>
            </a:pPr>
            <a:r>
              <a:rPr lang="en" sz="1867">
                <a:solidFill>
                  <a:schemeClr val="dk1"/>
                </a:solidFill>
                <a:latin typeface="Arial"/>
                <a:ea typeface="Arial"/>
                <a:cs typeface="Arial"/>
                <a:sym typeface="Arial"/>
              </a:rPr>
              <a:t>Evaluation steps:</a:t>
            </a:r>
            <a:endParaRPr sz="2400"/>
          </a:p>
          <a:p>
            <a:pPr marL="455071" indent="-455071">
              <a:lnSpc>
                <a:spcPct val="90000"/>
              </a:lnSpc>
              <a:spcBef>
                <a:spcPts val="1333"/>
              </a:spcBef>
              <a:buClr>
                <a:srgbClr val="000000"/>
              </a:buClr>
              <a:buSzPts val="1400"/>
              <a:buFont typeface="Arial"/>
              <a:buAutoNum type="arabicPeriod"/>
            </a:pPr>
            <a:r>
              <a:rPr lang="en" sz="1867">
                <a:solidFill>
                  <a:schemeClr val="dk1"/>
                </a:solidFill>
                <a:latin typeface="Arial"/>
                <a:ea typeface="Arial"/>
                <a:cs typeface="Arial"/>
                <a:sym typeface="Arial"/>
              </a:rPr>
              <a:t>Evaluate </a:t>
            </a:r>
            <a:r>
              <a:rPr lang="en" sz="1867">
                <a:solidFill>
                  <a:schemeClr val="accent2"/>
                </a:solidFill>
                <a:latin typeface="Arial"/>
                <a:ea typeface="Arial"/>
                <a:cs typeface="Arial"/>
                <a:sym typeface="Arial"/>
              </a:rPr>
              <a:t>FROM-WHERE</a:t>
            </a:r>
            <a:r>
              <a:rPr lang="en" sz="1867">
                <a:solidFill>
                  <a:schemeClr val="dk1"/>
                </a:solidFill>
                <a:latin typeface="Arial"/>
                <a:ea typeface="Arial"/>
                <a:cs typeface="Arial"/>
                <a:sym typeface="Arial"/>
              </a:rPr>
              <a:t>: apply condition C</a:t>
            </a:r>
            <a:r>
              <a:rPr lang="en" sz="1867" baseline="-25000">
                <a:solidFill>
                  <a:schemeClr val="dk1"/>
                </a:solidFill>
                <a:latin typeface="Arial"/>
                <a:ea typeface="Arial"/>
                <a:cs typeface="Arial"/>
                <a:sym typeface="Arial"/>
              </a:rPr>
              <a:t>1</a:t>
            </a:r>
            <a:r>
              <a:rPr lang="en" sz="1867">
                <a:solidFill>
                  <a:schemeClr val="dk1"/>
                </a:solidFill>
                <a:latin typeface="Arial"/>
                <a:ea typeface="Arial"/>
                <a:cs typeface="Arial"/>
                <a:sym typeface="Arial"/>
              </a:rPr>
              <a:t> on the  attributes in R</a:t>
            </a:r>
            <a:r>
              <a:rPr lang="en" sz="1867" baseline="-25000">
                <a:solidFill>
                  <a:schemeClr val="dk1"/>
                </a:solidFill>
                <a:latin typeface="Arial"/>
                <a:ea typeface="Arial"/>
                <a:cs typeface="Arial"/>
                <a:sym typeface="Arial"/>
              </a:rPr>
              <a:t>1</a:t>
            </a:r>
            <a:r>
              <a:rPr lang="en" sz="1867">
                <a:solidFill>
                  <a:schemeClr val="dk1"/>
                </a:solidFill>
                <a:latin typeface="Arial"/>
                <a:ea typeface="Arial"/>
                <a:cs typeface="Arial"/>
                <a:sym typeface="Arial"/>
              </a:rPr>
              <a:t>,…,R</a:t>
            </a:r>
            <a:r>
              <a:rPr lang="en" sz="1867" baseline="-25000">
                <a:solidFill>
                  <a:schemeClr val="dk1"/>
                </a:solidFill>
                <a:latin typeface="Arial"/>
                <a:ea typeface="Arial"/>
                <a:cs typeface="Arial"/>
                <a:sym typeface="Arial"/>
              </a:rPr>
              <a:t>n</a:t>
            </a:r>
            <a:endParaRPr sz="1867">
              <a:solidFill>
                <a:srgbClr val="000000"/>
              </a:solidFill>
              <a:latin typeface="Arial"/>
              <a:ea typeface="Arial"/>
              <a:cs typeface="Arial"/>
              <a:sym typeface="Arial"/>
            </a:endParaRPr>
          </a:p>
          <a:p>
            <a:pPr marL="455071" indent="-455071">
              <a:lnSpc>
                <a:spcPct val="90000"/>
              </a:lnSpc>
              <a:spcBef>
                <a:spcPts val="1333"/>
              </a:spcBef>
              <a:buClr>
                <a:srgbClr val="000000"/>
              </a:buClr>
              <a:buSzPts val="1400"/>
              <a:buFont typeface="Arial"/>
              <a:buAutoNum type="arabicPeriod"/>
            </a:pPr>
            <a:r>
              <a:rPr lang="en" sz="1867">
                <a:solidFill>
                  <a:schemeClr val="accent2"/>
                </a:solidFill>
                <a:latin typeface="Arial"/>
                <a:ea typeface="Arial"/>
                <a:cs typeface="Arial"/>
                <a:sym typeface="Arial"/>
              </a:rPr>
              <a:t>GROUP BY </a:t>
            </a:r>
            <a:r>
              <a:rPr lang="en" sz="1867">
                <a:solidFill>
                  <a:schemeClr val="dk1"/>
                </a:solidFill>
                <a:latin typeface="Arial"/>
                <a:ea typeface="Arial"/>
                <a:cs typeface="Arial"/>
                <a:sym typeface="Arial"/>
              </a:rPr>
              <a:t>the attributes a</a:t>
            </a:r>
            <a:r>
              <a:rPr lang="en" sz="1867" baseline="-25000">
                <a:solidFill>
                  <a:schemeClr val="dk1"/>
                </a:solidFill>
                <a:latin typeface="Arial"/>
                <a:ea typeface="Arial"/>
                <a:cs typeface="Arial"/>
                <a:sym typeface="Arial"/>
              </a:rPr>
              <a:t>1</a:t>
            </a:r>
            <a:r>
              <a:rPr lang="en" sz="1867">
                <a:solidFill>
                  <a:schemeClr val="dk1"/>
                </a:solidFill>
                <a:latin typeface="Arial"/>
                <a:ea typeface="Arial"/>
                <a:cs typeface="Arial"/>
                <a:sym typeface="Arial"/>
              </a:rPr>
              <a:t>,…,a</a:t>
            </a:r>
            <a:r>
              <a:rPr lang="en" sz="1867" baseline="-25000">
                <a:solidFill>
                  <a:schemeClr val="dk1"/>
                </a:solidFill>
                <a:latin typeface="Arial"/>
                <a:ea typeface="Arial"/>
                <a:cs typeface="Arial"/>
                <a:sym typeface="Arial"/>
              </a:rPr>
              <a:t>k</a:t>
            </a:r>
            <a:r>
              <a:rPr lang="en" sz="2133" baseline="-25000">
                <a:solidFill>
                  <a:schemeClr val="dk1"/>
                </a:solidFill>
                <a:latin typeface="Arial"/>
                <a:ea typeface="Arial"/>
                <a:cs typeface="Arial"/>
                <a:sym typeface="Arial"/>
              </a:rPr>
              <a:t> </a:t>
            </a:r>
            <a:endParaRPr sz="1867">
              <a:solidFill>
                <a:schemeClr val="dk1"/>
              </a:solidFill>
              <a:latin typeface="Arial"/>
              <a:ea typeface="Arial"/>
              <a:cs typeface="Arial"/>
              <a:sym typeface="Arial"/>
            </a:endParaRPr>
          </a:p>
          <a:p>
            <a:pPr marL="455071" indent="-455071">
              <a:lnSpc>
                <a:spcPct val="90000"/>
              </a:lnSpc>
              <a:spcBef>
                <a:spcPts val="1333"/>
              </a:spcBef>
              <a:buClr>
                <a:srgbClr val="000000"/>
              </a:buClr>
              <a:buSzPts val="1400"/>
              <a:buFont typeface="Arial"/>
              <a:buAutoNum type="arabicPeriod"/>
            </a:pPr>
            <a:r>
              <a:rPr lang="en" sz="1867">
                <a:solidFill>
                  <a:srgbClr val="FF0000"/>
                </a:solidFill>
                <a:latin typeface="Arial"/>
                <a:ea typeface="Arial"/>
                <a:cs typeface="Arial"/>
                <a:sym typeface="Arial"/>
              </a:rPr>
              <a:t>Apply condition C</a:t>
            </a:r>
            <a:r>
              <a:rPr lang="en" sz="1867" baseline="-25000">
                <a:solidFill>
                  <a:srgbClr val="FF0000"/>
                </a:solidFill>
                <a:latin typeface="Arial"/>
                <a:ea typeface="Arial"/>
                <a:cs typeface="Arial"/>
                <a:sym typeface="Arial"/>
              </a:rPr>
              <a:t>2</a:t>
            </a:r>
            <a:r>
              <a:rPr lang="en" sz="1867">
                <a:solidFill>
                  <a:srgbClr val="FF0000"/>
                </a:solidFill>
                <a:latin typeface="Arial"/>
                <a:ea typeface="Arial"/>
                <a:cs typeface="Arial"/>
                <a:sym typeface="Arial"/>
              </a:rPr>
              <a:t> to each group (may </a:t>
            </a:r>
            <a:r>
              <a:rPr lang="en" sz="2400">
                <a:solidFill>
                  <a:srgbClr val="FF0000"/>
                </a:solidFill>
              </a:rPr>
              <a:t>need to compute</a:t>
            </a:r>
            <a:r>
              <a:rPr lang="en" sz="1867">
                <a:solidFill>
                  <a:srgbClr val="FF0000"/>
                </a:solidFill>
                <a:latin typeface="Arial"/>
                <a:ea typeface="Arial"/>
                <a:cs typeface="Arial"/>
                <a:sym typeface="Arial"/>
              </a:rPr>
              <a:t> aggregates)</a:t>
            </a:r>
            <a:endParaRPr sz="2400"/>
          </a:p>
          <a:p>
            <a:pPr marL="455071" indent="-455071">
              <a:lnSpc>
                <a:spcPct val="90000"/>
              </a:lnSpc>
              <a:spcBef>
                <a:spcPts val="1333"/>
              </a:spcBef>
              <a:buClr>
                <a:srgbClr val="000000"/>
              </a:buClr>
              <a:buSzPts val="1400"/>
              <a:buFont typeface="Arial"/>
              <a:buAutoNum type="arabicPeriod"/>
            </a:pPr>
            <a:r>
              <a:rPr lang="en" sz="1867">
                <a:solidFill>
                  <a:schemeClr val="dk1"/>
                </a:solidFill>
                <a:latin typeface="Arial"/>
                <a:ea typeface="Arial"/>
                <a:cs typeface="Arial"/>
                <a:sym typeface="Arial"/>
              </a:rPr>
              <a:t>Compute aggregates in S and return the result</a:t>
            </a:r>
            <a:endParaRPr sz="1867">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874DD16-551C-40B0-9A67-17202EF9B6ED}"/>
                  </a:ext>
                </a:extLst>
              </p14:cNvPr>
              <p14:cNvContentPartPr/>
              <p14:nvPr/>
            </p14:nvContentPartPr>
            <p14:xfrm>
              <a:off x="3704160" y="3060000"/>
              <a:ext cx="23040" cy="62880"/>
            </p14:xfrm>
          </p:contentPart>
        </mc:Choice>
        <mc:Fallback>
          <p:pic>
            <p:nvPicPr>
              <p:cNvPr id="4" name="Ink 3">
                <a:extLst>
                  <a:ext uri="{FF2B5EF4-FFF2-40B4-BE49-F238E27FC236}">
                    <a16:creationId xmlns:a16="http://schemas.microsoft.com/office/drawing/2014/main" id="{3874DD16-551C-40B0-9A67-17202EF9B6ED}"/>
                  </a:ext>
                </a:extLst>
              </p:cNvPr>
              <p:cNvPicPr/>
              <p:nvPr/>
            </p:nvPicPr>
            <p:blipFill>
              <a:blip r:embed="rId5"/>
              <a:stretch>
                <a:fillRect/>
              </a:stretch>
            </p:blipFill>
            <p:spPr>
              <a:xfrm>
                <a:off x="3694800" y="3050604"/>
                <a:ext cx="41760" cy="81672"/>
              </a:xfrm>
              <a:prstGeom prst="rect">
                <a:avLst/>
              </a:prstGeom>
            </p:spPr>
          </p:pic>
        </mc:Fallback>
      </mc:AlternateContent>
    </p:spTree>
    <p:custDataLst>
      <p:tags r:id="rId1"/>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ctrTitle"/>
          </p:nvPr>
        </p:nvSpPr>
        <p:spPr>
          <a:xfrm>
            <a:off x="3747467" y="3090933"/>
            <a:ext cx="7812800" cy="1920000"/>
          </a:xfrm>
          <a:prstGeom prst="rect">
            <a:avLst/>
          </a:prstGeom>
        </p:spPr>
        <p:txBody>
          <a:bodyPr spcFirstLastPara="1" vert="horz" wrap="square" lIns="121900" tIns="121900" rIns="121900" bIns="121900" rtlCol="0" anchor="b" anchorCtr="0">
            <a:noAutofit/>
          </a:bodyPr>
          <a:lstStyle/>
          <a:p>
            <a:pPr algn="ctr"/>
            <a:endParaRPr sz="4800">
              <a:latin typeface="Arial"/>
              <a:ea typeface="Arial"/>
              <a:cs typeface="Arial"/>
              <a:sym typeface="Arial"/>
            </a:endParaRPr>
          </a:p>
          <a:p>
            <a:r>
              <a:rPr lang="en" sz="4800">
                <a:latin typeface="Arial"/>
                <a:ea typeface="Arial"/>
                <a:cs typeface="Arial"/>
                <a:sym typeface="Arial"/>
              </a:rPr>
              <a:t>Example SQL</a:t>
            </a:r>
            <a:endParaRPr sz="4800">
              <a:latin typeface="Arial"/>
              <a:ea typeface="Arial"/>
              <a:cs typeface="Arial"/>
              <a:sym typeface="Arial"/>
            </a:endParaRPr>
          </a:p>
          <a:p>
            <a:r>
              <a:rPr lang="en" sz="3200">
                <a:latin typeface="Arial"/>
                <a:ea typeface="Arial"/>
                <a:cs typeface="Arial"/>
                <a:sym typeface="Arial"/>
              </a:rPr>
              <a:t>Part I</a:t>
            </a:r>
            <a:r>
              <a:rPr lang="en" sz="4800">
                <a:latin typeface="Arial"/>
                <a:ea typeface="Arial"/>
                <a:cs typeface="Arial"/>
                <a:sym typeface="Arial"/>
              </a:rPr>
              <a:t> </a:t>
            </a:r>
            <a:endParaRPr sz="48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1</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3200">
                <a:solidFill>
                  <a:schemeClr val="lt1"/>
                </a:solidFill>
                <a:latin typeface="Montserrat"/>
                <a:ea typeface="Montserrat"/>
                <a:cs typeface="Montserrat"/>
                <a:sym typeface="Montserrat"/>
              </a:rPr>
              <a:t>Sun Roof potential </a:t>
            </a:r>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from Satellite images</a:t>
            </a:r>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06" name="Google Shape;206;p32"/>
          <p:cNvSpPr txBox="1"/>
          <p:nvPr/>
        </p:nvSpPr>
        <p:spPr>
          <a:xfrm>
            <a:off x="3179500" y="741500"/>
            <a:ext cx="8668800" cy="5617200"/>
          </a:xfrm>
          <a:prstGeom prst="rect">
            <a:avLst/>
          </a:prstGeom>
          <a:noFill/>
          <a:ln>
            <a:noFill/>
          </a:ln>
        </p:spPr>
        <p:txBody>
          <a:bodyPr spcFirstLastPara="1" wrap="square" lIns="121900" tIns="121900" rIns="121900" bIns="121900" anchor="ctr" anchorCtr="0">
            <a:noAutofit/>
          </a:bodyPr>
          <a:lstStyle/>
          <a:p>
            <a:endParaRPr sz="2400"/>
          </a:p>
          <a:p>
            <a:endParaRPr sz="2400"/>
          </a:p>
          <a:p>
            <a:endParaRPr sz="2400"/>
          </a:p>
          <a:p>
            <a:endParaRPr sz="2400"/>
          </a:p>
          <a:p>
            <a:endParaRPr sz="2400"/>
          </a:p>
          <a:p>
            <a:endParaRPr sz="2400"/>
          </a:p>
          <a:p>
            <a:endParaRPr sz="2400"/>
          </a:p>
          <a:p>
            <a:endParaRPr sz="2400"/>
          </a:p>
          <a:p>
            <a:endParaRPr sz="2400"/>
          </a:p>
          <a:p>
            <a:endParaRPr sz="2400"/>
          </a:p>
        </p:txBody>
      </p:sp>
      <p:pic>
        <p:nvPicPr>
          <p:cNvPr id="207" name="Google Shape;207;p32"/>
          <p:cNvPicPr preferRelativeResize="0"/>
          <p:nvPr/>
        </p:nvPicPr>
        <p:blipFill>
          <a:blip r:embed="rId3">
            <a:alphaModFix/>
          </a:blip>
          <a:stretch>
            <a:fillRect/>
          </a:stretch>
        </p:blipFill>
        <p:spPr>
          <a:xfrm>
            <a:off x="3211247" y="32934"/>
            <a:ext cx="8360040" cy="6857999"/>
          </a:xfrm>
          <a:prstGeom prst="rect">
            <a:avLst/>
          </a:prstGeom>
          <a:noFill/>
          <a:ln>
            <a:noFill/>
          </a:ln>
        </p:spPr>
      </p:pic>
      <p:sp>
        <p:nvSpPr>
          <p:cNvPr id="208" name="Google Shape;208;p32"/>
          <p:cNvSpPr/>
          <p:nvPr/>
        </p:nvSpPr>
        <p:spPr>
          <a:xfrm>
            <a:off x="7350333" y="5450433"/>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9" name="Google Shape;209;p32"/>
          <p:cNvSpPr/>
          <p:nvPr/>
        </p:nvSpPr>
        <p:spPr>
          <a:xfrm>
            <a:off x="6552467" y="6586400"/>
            <a:ext cx="1677600" cy="2716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1</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SunRoof potential</a:t>
            </a:r>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15" name="Google Shape;215;p33"/>
          <p:cNvSpPr txBox="1"/>
          <p:nvPr/>
        </p:nvSpPr>
        <p:spPr>
          <a:xfrm>
            <a:off x="3179500" y="741500"/>
            <a:ext cx="8668800" cy="5617200"/>
          </a:xfrm>
          <a:prstGeom prst="rect">
            <a:avLst/>
          </a:prstGeom>
          <a:noFill/>
          <a:ln>
            <a:noFill/>
          </a:ln>
        </p:spPr>
        <p:txBody>
          <a:bodyPr spcFirstLastPara="1" wrap="square" lIns="121900" tIns="121900" rIns="121900" bIns="121900" anchor="ctr" anchorCtr="0">
            <a:noAutofit/>
          </a:bodyPr>
          <a:lstStyle/>
          <a:p>
            <a:r>
              <a:rPr lang="en" sz="2400" u="sng">
                <a:solidFill>
                  <a:schemeClr val="hlink"/>
                </a:solidFill>
                <a:hlinkClick r:id="rId3"/>
              </a:rPr>
              <a:t>SunRoof</a:t>
            </a:r>
            <a:r>
              <a:rPr lang="en" sz="2400"/>
              <a:t> explorer</a:t>
            </a:r>
            <a:endParaRPr sz="2400"/>
          </a:p>
          <a:p>
            <a:endParaRPr sz="2400"/>
          </a:p>
          <a:p>
            <a:endParaRPr sz="2400"/>
          </a:p>
          <a:p>
            <a:endParaRPr sz="2400"/>
          </a:p>
          <a:p>
            <a:endParaRPr sz="2400"/>
          </a:p>
          <a:p>
            <a:endParaRPr sz="2400"/>
          </a:p>
          <a:p>
            <a:endParaRPr sz="2400"/>
          </a:p>
          <a:p>
            <a:endParaRPr sz="2400"/>
          </a:p>
          <a:p>
            <a:endParaRPr sz="2400"/>
          </a:p>
          <a:p>
            <a:endParaRPr sz="2400"/>
          </a:p>
          <a:p>
            <a:endParaRPr sz="2400"/>
          </a:p>
        </p:txBody>
      </p:sp>
      <p:pic>
        <p:nvPicPr>
          <p:cNvPr id="216" name="Google Shape;216;p33"/>
          <p:cNvPicPr preferRelativeResize="0"/>
          <p:nvPr/>
        </p:nvPicPr>
        <p:blipFill>
          <a:blip r:embed="rId4">
            <a:alphaModFix/>
          </a:blip>
          <a:stretch>
            <a:fillRect/>
          </a:stretch>
        </p:blipFill>
        <p:spPr>
          <a:xfrm>
            <a:off x="5567203" y="1267834"/>
            <a:ext cx="6364735" cy="4232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p:nvPr/>
        </p:nvSpPr>
        <p:spPr>
          <a:xfrm>
            <a:off x="735367" y="1501000"/>
            <a:ext cx="1961600" cy="632000"/>
          </a:xfrm>
          <a:prstGeom prst="rect">
            <a:avLst/>
          </a:prstGeom>
          <a:noFill/>
          <a:ln>
            <a:noFill/>
          </a:ln>
        </p:spPr>
        <p:txBody>
          <a:bodyPr spcFirstLastPara="1" wrap="square" lIns="121900" tIns="121900" rIns="121900" bIns="121900" anchor="t" anchorCtr="0">
            <a:noAutofit/>
          </a:bodyPr>
          <a:lstStyle/>
          <a:p>
            <a:pPr>
              <a:lnSpc>
                <a:spcPct val="115000"/>
              </a:lnSpc>
            </a:pPr>
            <a:endParaRPr sz="2400"/>
          </a:p>
        </p:txBody>
      </p:sp>
      <p:sp>
        <p:nvSpPr>
          <p:cNvPr id="157" name="Google Shape;157;p28"/>
          <p:cNvSpPr/>
          <p:nvPr/>
        </p:nvSpPr>
        <p:spPr>
          <a:xfrm>
            <a:off x="4360700" y="1308700"/>
            <a:ext cx="2613600" cy="32204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2400"/>
          </a:p>
        </p:txBody>
      </p:sp>
      <p:sp>
        <p:nvSpPr>
          <p:cNvPr id="158" name="Google Shape;158;p28"/>
          <p:cNvSpPr txBox="1"/>
          <p:nvPr/>
        </p:nvSpPr>
        <p:spPr>
          <a:xfrm>
            <a:off x="4647133" y="1409867"/>
            <a:ext cx="2551200" cy="632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u="sng">
                <a:solidFill>
                  <a:schemeClr val="dk2"/>
                </a:solidFill>
                <a:latin typeface="Roboto"/>
                <a:ea typeface="Roboto"/>
                <a:cs typeface="Roboto"/>
                <a:sym typeface="Roboto"/>
              </a:rPr>
              <a:t>MAP + FILTER</a:t>
            </a:r>
            <a:endParaRPr sz="1600">
              <a:latin typeface="Roboto"/>
              <a:ea typeface="Roboto"/>
              <a:cs typeface="Roboto"/>
              <a:sym typeface="Roboto"/>
            </a:endParaRPr>
          </a:p>
        </p:txBody>
      </p:sp>
      <p:sp>
        <p:nvSpPr>
          <p:cNvPr id="159" name="Google Shape;159;p28"/>
          <p:cNvSpPr/>
          <p:nvPr/>
        </p:nvSpPr>
        <p:spPr>
          <a:xfrm>
            <a:off x="803133" y="1308700"/>
            <a:ext cx="2275600" cy="19236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2400"/>
          </a:p>
        </p:txBody>
      </p:sp>
      <p:sp>
        <p:nvSpPr>
          <p:cNvPr id="160" name="Google Shape;160;p28"/>
          <p:cNvSpPr txBox="1"/>
          <p:nvPr/>
        </p:nvSpPr>
        <p:spPr>
          <a:xfrm>
            <a:off x="4344133" y="1765100"/>
            <a:ext cx="2827200" cy="2316400"/>
          </a:xfrm>
          <a:prstGeom prst="rect">
            <a:avLst/>
          </a:prstGeom>
          <a:noFill/>
          <a:ln>
            <a:noFill/>
          </a:ln>
        </p:spPr>
        <p:txBody>
          <a:bodyPr spcFirstLastPara="1" wrap="square" lIns="121900" tIns="121900" rIns="121900" bIns="121900" anchor="t" anchorCtr="0">
            <a:noAutofit/>
          </a:bodyPr>
          <a:lstStyle/>
          <a:p>
            <a:endParaRPr sz="1600">
              <a:solidFill>
                <a:srgbClr val="434343"/>
              </a:solidFill>
              <a:latin typeface="Roboto"/>
              <a:ea typeface="Roboto"/>
              <a:cs typeface="Roboto"/>
              <a:sym typeface="Roboto"/>
            </a:endParaRPr>
          </a:p>
          <a:p>
            <a:r>
              <a:rPr lang="en" sz="1600">
                <a:solidFill>
                  <a:srgbClr val="0000FF"/>
                </a:solidFill>
                <a:latin typeface="Roboto"/>
                <a:ea typeface="Roboto"/>
                <a:cs typeface="Roboto"/>
                <a:sym typeface="Roboto"/>
              </a:rPr>
              <a:t>map</a:t>
            </a:r>
            <a:r>
              <a:rPr lang="en" sz="1600">
                <a:solidFill>
                  <a:srgbClr val="666666"/>
                </a:solidFill>
                <a:latin typeface="Roboto"/>
                <a:ea typeface="Roboto"/>
                <a:cs typeface="Roboto"/>
                <a:sym typeface="Roboto"/>
              </a:rPr>
              <a:t>(function, list of inputs)</a:t>
            </a:r>
            <a:endParaRPr sz="1600">
              <a:solidFill>
                <a:srgbClr val="666666"/>
              </a:solidFill>
              <a:latin typeface="Roboto"/>
              <a:ea typeface="Roboto"/>
              <a:cs typeface="Roboto"/>
              <a:sym typeface="Roboto"/>
            </a:endParaRPr>
          </a:p>
          <a:p>
            <a:endParaRPr sz="1600">
              <a:solidFill>
                <a:srgbClr val="434343"/>
              </a:solidFill>
              <a:latin typeface="Roboto"/>
              <a:ea typeface="Roboto"/>
              <a:cs typeface="Roboto"/>
              <a:sym typeface="Roboto"/>
            </a:endParaRPr>
          </a:p>
          <a:p>
            <a:pPr>
              <a:buClr>
                <a:schemeClr val="dk1"/>
              </a:buClr>
              <a:buSzPts val="1100"/>
            </a:pPr>
            <a:r>
              <a:rPr lang="en" sz="1600">
                <a:solidFill>
                  <a:srgbClr val="0000FF"/>
                </a:solidFill>
                <a:latin typeface="Roboto"/>
                <a:ea typeface="Roboto"/>
                <a:cs typeface="Roboto"/>
                <a:sym typeface="Roboto"/>
              </a:rPr>
              <a:t>filter</a:t>
            </a:r>
            <a:r>
              <a:rPr lang="en" sz="1600">
                <a:solidFill>
                  <a:srgbClr val="434343"/>
                </a:solidFill>
                <a:latin typeface="Roboto"/>
                <a:ea typeface="Roboto"/>
                <a:cs typeface="Roboto"/>
                <a:sym typeface="Roboto"/>
              </a:rPr>
              <a:t>(function, list of inputs)</a:t>
            </a:r>
            <a:endParaRPr sz="1600">
              <a:solidFill>
                <a:srgbClr val="434343"/>
              </a:solidFill>
              <a:latin typeface="Roboto"/>
              <a:ea typeface="Roboto"/>
              <a:cs typeface="Roboto"/>
              <a:sym typeface="Roboto"/>
            </a:endParaRPr>
          </a:p>
          <a:p>
            <a:endParaRPr sz="1600">
              <a:solidFill>
                <a:srgbClr val="0000FF"/>
              </a:solidFill>
              <a:latin typeface="Roboto"/>
              <a:ea typeface="Roboto"/>
              <a:cs typeface="Roboto"/>
              <a:sym typeface="Roboto"/>
            </a:endParaRPr>
          </a:p>
          <a:p>
            <a:endParaRPr sz="1600">
              <a:solidFill>
                <a:srgbClr val="0000FF"/>
              </a:solidFill>
              <a:latin typeface="Roboto"/>
              <a:ea typeface="Roboto"/>
              <a:cs typeface="Roboto"/>
              <a:sym typeface="Roboto"/>
            </a:endParaRPr>
          </a:p>
          <a:p>
            <a:r>
              <a:rPr lang="en" sz="1333">
                <a:solidFill>
                  <a:srgbClr val="434343"/>
                </a:solidFill>
                <a:latin typeface="Roboto"/>
                <a:ea typeface="Roboto"/>
                <a:cs typeface="Roboto"/>
                <a:sym typeface="Roboto"/>
              </a:rPr>
              <a:t>- Map applies function to input list</a:t>
            </a:r>
            <a:endParaRPr sz="1333">
              <a:solidFill>
                <a:srgbClr val="434343"/>
              </a:solidFill>
              <a:latin typeface="Roboto"/>
              <a:ea typeface="Roboto"/>
              <a:cs typeface="Roboto"/>
              <a:sym typeface="Roboto"/>
            </a:endParaRPr>
          </a:p>
          <a:p>
            <a:r>
              <a:rPr lang="en" sz="1333">
                <a:solidFill>
                  <a:srgbClr val="434343"/>
                </a:solidFill>
                <a:latin typeface="Roboto"/>
                <a:ea typeface="Roboto"/>
                <a:cs typeface="Roboto"/>
                <a:sym typeface="Roboto"/>
              </a:rPr>
              <a:t>- Filter returns sub-list that satisfies a filter condition</a:t>
            </a:r>
            <a:endParaRPr sz="1333">
              <a:solidFill>
                <a:srgbClr val="434343"/>
              </a:solidFill>
              <a:latin typeface="Roboto"/>
              <a:ea typeface="Roboto"/>
              <a:cs typeface="Roboto"/>
              <a:sym typeface="Roboto"/>
            </a:endParaRPr>
          </a:p>
        </p:txBody>
      </p:sp>
      <p:sp>
        <p:nvSpPr>
          <p:cNvPr id="161" name="Google Shape;161;p28"/>
          <p:cNvSpPr txBox="1"/>
          <p:nvPr/>
        </p:nvSpPr>
        <p:spPr>
          <a:xfrm>
            <a:off x="680400" y="1871367"/>
            <a:ext cx="2448800" cy="13396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	</a:t>
            </a:r>
            <a:r>
              <a:rPr lang="en" sz="1600">
                <a:latin typeface="Roboto Light"/>
                <a:ea typeface="Roboto Light"/>
                <a:cs typeface="Roboto Light"/>
                <a:sym typeface="Roboto Light"/>
              </a:rPr>
              <a:t>Int, long int</a:t>
            </a:r>
            <a:endParaRPr sz="1600">
              <a:latin typeface="Roboto Light"/>
              <a:ea typeface="Roboto Light"/>
              <a:cs typeface="Roboto Light"/>
              <a:sym typeface="Roboto Light"/>
            </a:endParaRPr>
          </a:p>
          <a:p>
            <a:r>
              <a:rPr lang="en" sz="1600">
                <a:latin typeface="Roboto Light"/>
                <a:ea typeface="Roboto Light"/>
                <a:cs typeface="Roboto Light"/>
                <a:sym typeface="Roboto Light"/>
              </a:rPr>
              <a:t>	string …</a:t>
            </a:r>
            <a:endParaRPr sz="1600">
              <a:latin typeface="Roboto Light"/>
              <a:ea typeface="Roboto Light"/>
              <a:cs typeface="Roboto Light"/>
              <a:sym typeface="Roboto Light"/>
            </a:endParaRPr>
          </a:p>
          <a:p>
            <a:r>
              <a:rPr lang="en" sz="1600">
                <a:latin typeface="Roboto Light"/>
                <a:ea typeface="Roboto Light"/>
                <a:cs typeface="Roboto Light"/>
                <a:sym typeface="Roboto Light"/>
              </a:rPr>
              <a:t>	</a:t>
            </a:r>
            <a:endParaRPr sz="1600">
              <a:latin typeface="Roboto Light"/>
              <a:ea typeface="Roboto Light"/>
              <a:cs typeface="Roboto Light"/>
              <a:sym typeface="Roboto Light"/>
            </a:endParaRPr>
          </a:p>
        </p:txBody>
      </p:sp>
      <p:sp>
        <p:nvSpPr>
          <p:cNvPr id="162" name="Google Shape;162;p28"/>
          <p:cNvSpPr/>
          <p:nvPr/>
        </p:nvSpPr>
        <p:spPr>
          <a:xfrm>
            <a:off x="8386300" y="1308700"/>
            <a:ext cx="2613600" cy="22016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1333">
              <a:solidFill>
                <a:srgbClr val="434343"/>
              </a:solidFill>
              <a:latin typeface="Roboto"/>
              <a:ea typeface="Roboto"/>
              <a:cs typeface="Roboto"/>
              <a:sym typeface="Roboto"/>
            </a:endParaRPr>
          </a:p>
          <a:p>
            <a:endParaRPr sz="1333">
              <a:solidFill>
                <a:srgbClr val="434343"/>
              </a:solidFill>
              <a:latin typeface="Roboto"/>
              <a:ea typeface="Roboto"/>
              <a:cs typeface="Roboto"/>
              <a:sym typeface="Roboto"/>
            </a:endParaRPr>
          </a:p>
          <a:p>
            <a:endParaRPr sz="1333">
              <a:solidFill>
                <a:srgbClr val="434343"/>
              </a:solidFill>
              <a:latin typeface="Roboto"/>
              <a:ea typeface="Roboto"/>
              <a:cs typeface="Roboto"/>
              <a:sym typeface="Roboto"/>
            </a:endParaRPr>
          </a:p>
          <a:p>
            <a:endParaRPr sz="1333">
              <a:solidFill>
                <a:srgbClr val="434343"/>
              </a:solidFill>
              <a:latin typeface="Roboto"/>
              <a:ea typeface="Roboto"/>
              <a:cs typeface="Roboto"/>
              <a:sym typeface="Roboto"/>
            </a:endParaRPr>
          </a:p>
          <a:p>
            <a:endParaRPr sz="1333">
              <a:solidFill>
                <a:srgbClr val="434343"/>
              </a:solidFill>
              <a:latin typeface="Roboto"/>
              <a:ea typeface="Roboto"/>
              <a:cs typeface="Roboto"/>
              <a:sym typeface="Roboto"/>
            </a:endParaRPr>
          </a:p>
          <a:p>
            <a:pPr>
              <a:buClr>
                <a:schemeClr val="dk1"/>
              </a:buClr>
              <a:buSzPts val="1100"/>
            </a:pPr>
            <a:r>
              <a:rPr lang="en" sz="1333">
                <a:solidFill>
                  <a:srgbClr val="434343"/>
                </a:solidFill>
                <a:latin typeface="Roboto"/>
                <a:ea typeface="Roboto"/>
                <a:cs typeface="Roboto"/>
                <a:sym typeface="Roboto"/>
              </a:rPr>
              <a:t>- Reduce runs a computation on a list and returns a result. E.g., SUM, MAX, MIN</a:t>
            </a:r>
            <a:endParaRPr sz="2400"/>
          </a:p>
        </p:txBody>
      </p:sp>
      <p:sp>
        <p:nvSpPr>
          <p:cNvPr id="163" name="Google Shape;163;p28"/>
          <p:cNvSpPr txBox="1"/>
          <p:nvPr/>
        </p:nvSpPr>
        <p:spPr>
          <a:xfrm>
            <a:off x="8507933" y="1409867"/>
            <a:ext cx="2551200" cy="632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u="sng">
                <a:solidFill>
                  <a:schemeClr val="dk2"/>
                </a:solidFill>
                <a:latin typeface="Roboto"/>
                <a:ea typeface="Roboto"/>
                <a:cs typeface="Roboto"/>
                <a:sym typeface="Roboto"/>
              </a:rPr>
              <a:t>REDUCE/AGGREGATE</a:t>
            </a:r>
            <a:endParaRPr sz="1600">
              <a:latin typeface="Roboto"/>
              <a:ea typeface="Roboto"/>
              <a:cs typeface="Roboto"/>
              <a:sym typeface="Roboto"/>
            </a:endParaRPr>
          </a:p>
        </p:txBody>
      </p:sp>
      <p:sp>
        <p:nvSpPr>
          <p:cNvPr id="164" name="Google Shape;164;p28"/>
          <p:cNvSpPr txBox="1"/>
          <p:nvPr/>
        </p:nvSpPr>
        <p:spPr>
          <a:xfrm>
            <a:off x="8466967" y="1912700"/>
            <a:ext cx="2551200" cy="562400"/>
          </a:xfrm>
          <a:prstGeom prst="rect">
            <a:avLst/>
          </a:prstGeom>
          <a:noFill/>
          <a:ln>
            <a:noFill/>
          </a:ln>
        </p:spPr>
        <p:txBody>
          <a:bodyPr spcFirstLastPara="1" wrap="square" lIns="121900" tIns="121900" rIns="121900" bIns="121900" anchor="t" anchorCtr="0">
            <a:noAutofit/>
          </a:bodyPr>
          <a:lstStyle/>
          <a:p>
            <a:r>
              <a:rPr lang="en" sz="1600">
                <a:solidFill>
                  <a:srgbClr val="0000FF"/>
                </a:solidFill>
                <a:latin typeface="Roboto"/>
                <a:ea typeface="Roboto"/>
                <a:cs typeface="Roboto"/>
                <a:sym typeface="Roboto"/>
              </a:rPr>
              <a:t>reduce (...)</a:t>
            </a:r>
            <a:endParaRPr sz="1600">
              <a:latin typeface="Roboto"/>
              <a:ea typeface="Roboto"/>
              <a:cs typeface="Roboto"/>
              <a:sym typeface="Roboto"/>
            </a:endParaRPr>
          </a:p>
          <a:p>
            <a:r>
              <a:rPr lang="en" sz="2400">
                <a:latin typeface="Roboto"/>
                <a:ea typeface="Roboto"/>
                <a:cs typeface="Roboto"/>
                <a:sym typeface="Roboto"/>
              </a:rPr>
              <a:t>	</a:t>
            </a:r>
            <a:endParaRPr sz="1600">
              <a:latin typeface="Roboto Light"/>
              <a:ea typeface="Roboto Light"/>
              <a:cs typeface="Roboto Light"/>
              <a:sym typeface="Roboto Light"/>
            </a:endParaRPr>
          </a:p>
        </p:txBody>
      </p:sp>
      <p:sp>
        <p:nvSpPr>
          <p:cNvPr id="165" name="Google Shape;165;p28"/>
          <p:cNvSpPr txBox="1"/>
          <p:nvPr/>
        </p:nvSpPr>
        <p:spPr>
          <a:xfrm>
            <a:off x="845567" y="1410300"/>
            <a:ext cx="2613600" cy="681200"/>
          </a:xfrm>
          <a:prstGeom prst="rect">
            <a:avLst/>
          </a:prstGeom>
          <a:noFill/>
          <a:ln>
            <a:noFill/>
          </a:ln>
        </p:spPr>
        <p:txBody>
          <a:bodyPr spcFirstLastPara="1" wrap="square" lIns="121900" tIns="121900" rIns="121900" bIns="121900" anchor="t" anchorCtr="0">
            <a:noAutofit/>
          </a:bodyPr>
          <a:lstStyle/>
          <a:p>
            <a:pPr>
              <a:lnSpc>
                <a:spcPct val="115000"/>
              </a:lnSpc>
            </a:pPr>
            <a:r>
              <a:rPr lang="en" sz="1600" u="sng">
                <a:solidFill>
                  <a:schemeClr val="dk2"/>
                </a:solidFill>
                <a:latin typeface="Roboto"/>
                <a:ea typeface="Roboto"/>
                <a:cs typeface="Roboto"/>
                <a:sym typeface="Roboto"/>
              </a:rPr>
              <a:t>BASIC TYPES</a:t>
            </a:r>
            <a:endParaRPr sz="2400"/>
          </a:p>
        </p:txBody>
      </p:sp>
      <p:sp>
        <p:nvSpPr>
          <p:cNvPr id="166" name="Google Shape;166;p28"/>
          <p:cNvSpPr txBox="1">
            <a:spLocks noGrp="1"/>
          </p:cNvSpPr>
          <p:nvPr>
            <p:ph type="title" idx="4294967295"/>
          </p:nvPr>
        </p:nvSpPr>
        <p:spPr>
          <a:xfrm>
            <a:off x="422400" y="132733"/>
            <a:ext cx="10400400" cy="8292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200">
                <a:latin typeface="Arial"/>
                <a:ea typeface="Arial"/>
                <a:cs typeface="Arial"/>
                <a:sym typeface="Arial"/>
              </a:rPr>
              <a:t>Python operating on Lists [reminder]</a:t>
            </a:r>
            <a:endParaRPr sz="3200" b="1">
              <a:solidFill>
                <a:srgbClr val="FFFFFF"/>
              </a:solidFill>
              <a:latin typeface="Montserrat"/>
              <a:ea typeface="Montserrat"/>
              <a:cs typeface="Montserrat"/>
              <a:sym typeface="Montserrat"/>
            </a:endParaRPr>
          </a:p>
        </p:txBody>
      </p:sp>
      <p:sp>
        <p:nvSpPr>
          <p:cNvPr id="167" name="Google Shape;167;p28"/>
          <p:cNvSpPr/>
          <p:nvPr/>
        </p:nvSpPr>
        <p:spPr>
          <a:xfrm>
            <a:off x="845567" y="5983100"/>
            <a:ext cx="8990800" cy="3896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a:buClr>
                <a:schemeClr val="dk1"/>
              </a:buClr>
              <a:buSzPts val="1100"/>
            </a:pPr>
            <a:r>
              <a:rPr lang="en" sz="1333" i="1">
                <a:solidFill>
                  <a:schemeClr val="dk1"/>
                </a:solidFill>
                <a:latin typeface="Roboto"/>
                <a:ea typeface="Roboto"/>
                <a:cs typeface="Roboto"/>
                <a:sym typeface="Roboto"/>
              </a:rPr>
              <a:t>For review, check out your favorite python tutorial (e.g, https://book.pythontips.com/en/latest/map_filter.html</a:t>
            </a:r>
            <a:endParaRPr sz="1600">
              <a:solidFill>
                <a:srgbClr val="434343"/>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1</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pPr>
              <a:buClr>
                <a:schemeClr val="dk1"/>
              </a:buClr>
              <a:buSzPts val="1100"/>
            </a:pPr>
            <a:r>
              <a:rPr lang="en" sz="2400">
                <a:solidFill>
                  <a:schemeClr val="lt1"/>
                </a:solidFill>
                <a:latin typeface="Montserrat"/>
                <a:ea typeface="Montserrat"/>
                <a:cs typeface="Montserrat"/>
                <a:sym typeface="Montserrat"/>
              </a:rPr>
              <a:t>Public dataset</a:t>
            </a:r>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22" name="Google Shape;222;p34"/>
          <p:cNvSpPr txBox="1"/>
          <p:nvPr/>
        </p:nvSpPr>
        <p:spPr>
          <a:xfrm>
            <a:off x="3179500" y="-146000"/>
            <a:ext cx="8668800" cy="5617200"/>
          </a:xfrm>
          <a:prstGeom prst="rect">
            <a:avLst/>
          </a:prstGeom>
          <a:noFill/>
          <a:ln>
            <a:noFill/>
          </a:ln>
        </p:spPr>
        <p:txBody>
          <a:bodyPr spcFirstLastPara="1" wrap="square" lIns="121900" tIns="121900" rIns="121900" bIns="121900" anchor="ctr" anchorCtr="0">
            <a:noAutofit/>
          </a:bodyPr>
          <a:lstStyle/>
          <a:p>
            <a:r>
              <a:rPr lang="en" sz="2400">
                <a:solidFill>
                  <a:srgbClr val="666666"/>
                </a:solidFill>
              </a:rPr>
              <a:t>Public Dataset: Solar potential by postal code</a:t>
            </a:r>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a:p>
            <a:endParaRPr sz="2400">
              <a:solidFill>
                <a:srgbClr val="666666"/>
              </a:solidFill>
            </a:endParaRPr>
          </a:p>
        </p:txBody>
      </p:sp>
      <p:pic>
        <p:nvPicPr>
          <p:cNvPr id="223" name="Google Shape;223;p34"/>
          <p:cNvPicPr preferRelativeResize="0"/>
          <p:nvPr/>
        </p:nvPicPr>
        <p:blipFill>
          <a:blip r:embed="rId3">
            <a:alphaModFix/>
          </a:blip>
          <a:stretch>
            <a:fillRect/>
          </a:stretch>
        </p:blipFill>
        <p:spPr>
          <a:xfrm>
            <a:off x="3833634" y="1722267"/>
            <a:ext cx="6870700" cy="1016000"/>
          </a:xfrm>
          <a:prstGeom prst="rect">
            <a:avLst/>
          </a:prstGeom>
          <a:noFill/>
          <a:ln>
            <a:noFill/>
          </a:ln>
        </p:spPr>
      </p:pic>
      <p:sp>
        <p:nvSpPr>
          <p:cNvPr id="224" name="Google Shape;224;p34"/>
          <p:cNvSpPr txBox="1"/>
          <p:nvPr/>
        </p:nvSpPr>
        <p:spPr>
          <a:xfrm>
            <a:off x="3179533" y="3050000"/>
            <a:ext cx="7793600" cy="782800"/>
          </a:xfrm>
          <a:prstGeom prst="rect">
            <a:avLst/>
          </a:prstGeom>
          <a:noFill/>
          <a:ln>
            <a:noFill/>
          </a:ln>
        </p:spPr>
        <p:txBody>
          <a:bodyPr spcFirstLastPara="1" wrap="square" lIns="121900" tIns="121900" rIns="121900" bIns="121900" anchor="t" anchorCtr="0">
            <a:noAutofit/>
          </a:bodyPr>
          <a:lstStyle/>
          <a:p>
            <a:r>
              <a:rPr lang="en" sz="2400">
                <a:solidFill>
                  <a:schemeClr val="dk2"/>
                </a:solidFill>
              </a:rPr>
              <a:t>Public Dataset: USA.population by zip2010</a:t>
            </a:r>
            <a:endParaRPr sz="2400"/>
          </a:p>
        </p:txBody>
      </p:sp>
      <p:pic>
        <p:nvPicPr>
          <p:cNvPr id="225" name="Google Shape;225;p34"/>
          <p:cNvPicPr preferRelativeResize="0"/>
          <p:nvPr/>
        </p:nvPicPr>
        <p:blipFill>
          <a:blip r:embed="rId4">
            <a:alphaModFix/>
          </a:blip>
          <a:stretch>
            <a:fillRect/>
          </a:stretch>
        </p:blipFill>
        <p:spPr>
          <a:xfrm>
            <a:off x="5871603" y="4006731"/>
            <a:ext cx="2177732" cy="2430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1</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SunRoof </a:t>
            </a:r>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On BigQuery</a:t>
            </a:r>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Public dataset</a:t>
            </a:r>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31" name="Google Shape;231;p35"/>
          <p:cNvSpPr txBox="1"/>
          <p:nvPr/>
        </p:nvSpPr>
        <p:spPr>
          <a:xfrm>
            <a:off x="3179500" y="-1493700"/>
            <a:ext cx="8668800" cy="56172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chemeClr val="dk2"/>
                </a:solidFill>
              </a:rPr>
              <a:t>What is the solar potential of Mountain View, CA? [</a:t>
            </a:r>
            <a:r>
              <a:rPr lang="en" sz="1333" u="sng">
                <a:solidFill>
                  <a:srgbClr val="3367D6"/>
                </a:solidFill>
                <a:hlinkClick r:id="rId3">
                  <a:extLst>
                    <a:ext uri="{A12FA001-AC4F-418D-AE19-62706E023703}">
                      <ahyp:hlinkClr xmlns:ahyp="http://schemas.microsoft.com/office/drawing/2018/hyperlinkcolor" val="tx"/>
                    </a:ext>
                  </a:extLst>
                </a:hlinkClick>
              </a:rPr>
              <a:t>Run query</a:t>
            </a:r>
            <a:r>
              <a:rPr lang="en" sz="2400">
                <a:solidFill>
                  <a:schemeClr val="dk2"/>
                </a:solidFill>
              </a:rPr>
              <a:t>] </a:t>
            </a:r>
            <a:endParaRPr sz="2400">
              <a:solidFill>
                <a:schemeClr val="dk2"/>
              </a:solidFill>
            </a:endParaRPr>
          </a:p>
          <a:p>
            <a:pPr>
              <a:lnSpc>
                <a:spcPct val="150000"/>
              </a:lnSpc>
              <a:spcBef>
                <a:spcPts val="2000"/>
              </a:spcBef>
              <a:spcAft>
                <a:spcPts val="2000"/>
              </a:spcAft>
            </a:pPr>
            <a:endParaRPr sz="2400"/>
          </a:p>
        </p:txBody>
      </p:sp>
      <p:pic>
        <p:nvPicPr>
          <p:cNvPr id="232" name="Google Shape;232;p35"/>
          <p:cNvPicPr preferRelativeResize="0"/>
          <p:nvPr/>
        </p:nvPicPr>
        <p:blipFill>
          <a:blip r:embed="rId4">
            <a:alphaModFix/>
          </a:blip>
          <a:stretch>
            <a:fillRect/>
          </a:stretch>
        </p:blipFill>
        <p:spPr>
          <a:xfrm>
            <a:off x="3334122" y="942700"/>
            <a:ext cx="10400489"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2</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SunRoof </a:t>
            </a:r>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Public dataset</a:t>
            </a:r>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On BigQuery</a:t>
            </a:r>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38" name="Google Shape;238;p36"/>
          <p:cNvSpPr txBox="1"/>
          <p:nvPr/>
        </p:nvSpPr>
        <p:spPr>
          <a:xfrm>
            <a:off x="3179500" y="-1087300"/>
            <a:ext cx="8668800" cy="56172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chemeClr val="dk2"/>
                </a:solidFill>
              </a:rPr>
              <a:t>How many metric tons of carbon would we offset, if building in communities with 100% coverage all had solar roofs? [</a:t>
            </a:r>
            <a:r>
              <a:rPr lang="en" sz="1333" u="sng">
                <a:solidFill>
                  <a:srgbClr val="3367D6"/>
                </a:solidFill>
                <a:hlinkClick r:id="rId3">
                  <a:extLst>
                    <a:ext uri="{A12FA001-AC4F-418D-AE19-62706E023703}">
                      <ahyp:hlinkClr xmlns:ahyp="http://schemas.microsoft.com/office/drawing/2018/hyperlinkcolor" val="tx"/>
                    </a:ext>
                  </a:extLst>
                </a:hlinkClick>
              </a:rPr>
              <a:t>Run query</a:t>
            </a:r>
            <a:r>
              <a:rPr lang="en" sz="2400">
                <a:solidFill>
                  <a:schemeClr val="dk2"/>
                </a:solidFill>
              </a:rPr>
              <a:t>] </a:t>
            </a:r>
            <a:endParaRPr sz="2400">
              <a:solidFill>
                <a:schemeClr val="dk2"/>
              </a:solidFill>
            </a:endParaRPr>
          </a:p>
          <a:p>
            <a:pPr>
              <a:lnSpc>
                <a:spcPct val="150000"/>
              </a:lnSpc>
              <a:spcBef>
                <a:spcPts val="2000"/>
              </a:spcBef>
            </a:pPr>
            <a:endParaRPr sz="1333">
              <a:solidFill>
                <a:schemeClr val="dk1"/>
              </a:solidFill>
              <a:highlight>
                <a:srgbClr val="FFFFFF"/>
              </a:highlight>
              <a:latin typeface="Roboto"/>
              <a:ea typeface="Roboto"/>
              <a:cs typeface="Roboto"/>
              <a:sym typeface="Roboto"/>
            </a:endParaRPr>
          </a:p>
          <a:p>
            <a:pPr>
              <a:lnSpc>
                <a:spcPct val="150000"/>
              </a:lnSpc>
              <a:spcBef>
                <a:spcPts val="2000"/>
              </a:spcBef>
              <a:spcAft>
                <a:spcPts val="2000"/>
              </a:spcAft>
            </a:pPr>
            <a:r>
              <a:rPr lang="en" sz="1333">
                <a:solidFill>
                  <a:schemeClr val="dk1"/>
                </a:solidFill>
                <a:highlight>
                  <a:srgbClr val="FFFFFF"/>
                </a:highlight>
                <a:latin typeface="Roboto"/>
                <a:ea typeface="Roboto"/>
                <a:cs typeface="Roboto"/>
                <a:sym typeface="Roboto"/>
              </a:rPr>
              <a:t> </a:t>
            </a:r>
            <a:endParaRPr sz="2400"/>
          </a:p>
        </p:txBody>
      </p:sp>
      <p:pic>
        <p:nvPicPr>
          <p:cNvPr id="239" name="Google Shape;239;p36"/>
          <p:cNvPicPr preferRelativeResize="0"/>
          <p:nvPr/>
        </p:nvPicPr>
        <p:blipFill>
          <a:blip r:embed="rId4">
            <a:alphaModFix/>
          </a:blip>
          <a:stretch>
            <a:fillRect/>
          </a:stretch>
        </p:blipFill>
        <p:spPr>
          <a:xfrm>
            <a:off x="3385418" y="1377634"/>
            <a:ext cx="7740367" cy="60637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2</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SunRoof </a:t>
            </a:r>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Public dataset</a:t>
            </a:r>
            <a:endParaRPr sz="24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On BigQuery</a:t>
            </a:r>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45" name="Google Shape;245;p37"/>
          <p:cNvSpPr txBox="1"/>
          <p:nvPr/>
        </p:nvSpPr>
        <p:spPr>
          <a:xfrm>
            <a:off x="3179500" y="-1087300"/>
            <a:ext cx="8668800" cy="56172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chemeClr val="dk2"/>
                </a:solidFill>
              </a:rPr>
              <a:t>How many metric tons of carbon would we offset, </a:t>
            </a:r>
            <a:r>
              <a:rPr lang="en" sz="2400" u="sng">
                <a:solidFill>
                  <a:schemeClr val="dk2"/>
                </a:solidFill>
              </a:rPr>
              <a:t>per zipcode</a:t>
            </a:r>
            <a:r>
              <a:rPr lang="en" sz="2400">
                <a:solidFill>
                  <a:schemeClr val="dk2"/>
                </a:solidFill>
              </a:rPr>
              <a:t>? </a:t>
            </a:r>
            <a:endParaRPr sz="2400">
              <a:solidFill>
                <a:schemeClr val="dk2"/>
              </a:solidFill>
            </a:endParaRPr>
          </a:p>
          <a:p>
            <a:pPr>
              <a:lnSpc>
                <a:spcPct val="150000"/>
              </a:lnSpc>
              <a:spcBef>
                <a:spcPts val="2000"/>
              </a:spcBef>
            </a:pPr>
            <a:endParaRPr sz="1333">
              <a:solidFill>
                <a:schemeClr val="dk1"/>
              </a:solidFill>
              <a:highlight>
                <a:srgbClr val="FFFFFF"/>
              </a:highlight>
              <a:latin typeface="Roboto"/>
              <a:ea typeface="Roboto"/>
              <a:cs typeface="Roboto"/>
              <a:sym typeface="Roboto"/>
            </a:endParaRPr>
          </a:p>
          <a:p>
            <a:pPr>
              <a:lnSpc>
                <a:spcPct val="150000"/>
              </a:lnSpc>
              <a:spcBef>
                <a:spcPts val="2000"/>
              </a:spcBef>
              <a:spcAft>
                <a:spcPts val="2000"/>
              </a:spcAft>
            </a:pPr>
            <a:r>
              <a:rPr lang="en" sz="1333">
                <a:solidFill>
                  <a:schemeClr val="dk1"/>
                </a:solidFill>
                <a:highlight>
                  <a:srgbClr val="FFFFFF"/>
                </a:highlight>
                <a:latin typeface="Roboto"/>
                <a:ea typeface="Roboto"/>
                <a:cs typeface="Roboto"/>
                <a:sym typeface="Roboto"/>
              </a:rPr>
              <a:t> </a:t>
            </a:r>
            <a:endParaRPr sz="2400"/>
          </a:p>
        </p:txBody>
      </p:sp>
      <p:pic>
        <p:nvPicPr>
          <p:cNvPr id="246" name="Google Shape;246;p37"/>
          <p:cNvPicPr preferRelativeResize="0"/>
          <p:nvPr/>
        </p:nvPicPr>
        <p:blipFill>
          <a:blip r:embed="rId3">
            <a:alphaModFix/>
          </a:blip>
          <a:stretch>
            <a:fillRect/>
          </a:stretch>
        </p:blipFill>
        <p:spPr>
          <a:xfrm>
            <a:off x="4029534" y="1304801"/>
            <a:ext cx="6243900" cy="6175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p:nvPr/>
        </p:nvSpPr>
        <p:spPr>
          <a:xfrm>
            <a:off x="0" y="288800"/>
            <a:ext cx="2722400" cy="4960000"/>
          </a:xfrm>
          <a:prstGeom prst="rect">
            <a:avLst/>
          </a:prstGeom>
          <a:noFill/>
          <a:ln>
            <a:noFill/>
          </a:ln>
        </p:spPr>
        <p:txBody>
          <a:bodyPr spcFirstLastPara="1" wrap="square" lIns="121900" tIns="121900" rIns="121900" bIns="121900" anchor="ctr" anchorCtr="0">
            <a:noAutofit/>
          </a:bodyPr>
          <a:lstStyle/>
          <a:p>
            <a:r>
              <a:rPr lang="en" sz="3200">
                <a:solidFill>
                  <a:schemeClr val="lt1"/>
                </a:solidFill>
                <a:latin typeface="Montserrat"/>
                <a:ea typeface="Montserrat"/>
                <a:cs typeface="Montserrat"/>
                <a:sym typeface="Montserrat"/>
              </a:rPr>
              <a:t>Example 2</a:t>
            </a:r>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r>
              <a:rPr lang="en" sz="2400">
                <a:solidFill>
                  <a:schemeClr val="lt1"/>
                </a:solidFill>
                <a:latin typeface="Montserrat"/>
                <a:ea typeface="Montserrat"/>
                <a:cs typeface="Montserrat"/>
                <a:sym typeface="Montserrat"/>
              </a:rPr>
              <a:t>SunRoof </a:t>
            </a:r>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a:p>
            <a:endParaRPr sz="3200">
              <a:solidFill>
                <a:schemeClr val="lt1"/>
              </a:solidFill>
              <a:latin typeface="Montserrat"/>
              <a:ea typeface="Montserrat"/>
              <a:cs typeface="Montserrat"/>
              <a:sym typeface="Montserrat"/>
            </a:endParaRPr>
          </a:p>
          <a:p>
            <a:endParaRPr sz="2400">
              <a:solidFill>
                <a:schemeClr val="lt1"/>
              </a:solidFill>
              <a:latin typeface="Montserrat"/>
              <a:ea typeface="Montserrat"/>
              <a:cs typeface="Montserrat"/>
              <a:sym typeface="Montserrat"/>
            </a:endParaRPr>
          </a:p>
        </p:txBody>
      </p:sp>
      <p:sp>
        <p:nvSpPr>
          <p:cNvPr id="252" name="Google Shape;252;p38"/>
          <p:cNvSpPr txBox="1"/>
          <p:nvPr/>
        </p:nvSpPr>
        <p:spPr>
          <a:xfrm>
            <a:off x="3179500" y="-1392100"/>
            <a:ext cx="8668800" cy="5617200"/>
          </a:xfrm>
          <a:prstGeom prst="rect">
            <a:avLst/>
          </a:prstGeom>
          <a:noFill/>
          <a:ln>
            <a:noFill/>
          </a:ln>
        </p:spPr>
        <p:txBody>
          <a:bodyPr spcFirstLastPara="1" wrap="square" lIns="121900" tIns="121900" rIns="121900" bIns="121900" anchor="ctr" anchorCtr="0">
            <a:noAutofit/>
          </a:bodyPr>
          <a:lstStyle/>
          <a:p>
            <a:pPr>
              <a:lnSpc>
                <a:spcPct val="150000"/>
              </a:lnSpc>
            </a:pPr>
            <a:r>
              <a:rPr lang="en" sz="2400">
                <a:solidFill>
                  <a:schemeClr val="dk2"/>
                </a:solidFill>
              </a:rPr>
              <a:t>How many metric tons of carbon would we offset, per zipcode </a:t>
            </a:r>
            <a:r>
              <a:rPr lang="en" sz="2400" u="sng">
                <a:solidFill>
                  <a:schemeClr val="dk2"/>
                </a:solidFill>
              </a:rPr>
              <a:t>sorted?</a:t>
            </a:r>
            <a:r>
              <a:rPr lang="en" sz="2400">
                <a:solidFill>
                  <a:schemeClr val="dk2"/>
                </a:solidFill>
              </a:rPr>
              <a:t> </a:t>
            </a:r>
            <a:endParaRPr sz="2400">
              <a:solidFill>
                <a:schemeClr val="dk2"/>
              </a:solidFill>
            </a:endParaRPr>
          </a:p>
          <a:p>
            <a:pPr>
              <a:lnSpc>
                <a:spcPct val="150000"/>
              </a:lnSpc>
              <a:spcBef>
                <a:spcPts val="2000"/>
              </a:spcBef>
            </a:pPr>
            <a:endParaRPr sz="1333">
              <a:solidFill>
                <a:schemeClr val="dk1"/>
              </a:solidFill>
              <a:highlight>
                <a:srgbClr val="FFFFFF"/>
              </a:highlight>
              <a:latin typeface="Roboto"/>
              <a:ea typeface="Roboto"/>
              <a:cs typeface="Roboto"/>
              <a:sym typeface="Roboto"/>
            </a:endParaRPr>
          </a:p>
          <a:p>
            <a:pPr>
              <a:lnSpc>
                <a:spcPct val="150000"/>
              </a:lnSpc>
              <a:spcBef>
                <a:spcPts val="2000"/>
              </a:spcBef>
              <a:spcAft>
                <a:spcPts val="2000"/>
              </a:spcAft>
            </a:pPr>
            <a:r>
              <a:rPr lang="en" sz="1333">
                <a:solidFill>
                  <a:schemeClr val="dk1"/>
                </a:solidFill>
                <a:highlight>
                  <a:srgbClr val="FFFFFF"/>
                </a:highlight>
                <a:latin typeface="Roboto"/>
                <a:ea typeface="Roboto"/>
                <a:cs typeface="Roboto"/>
                <a:sym typeface="Roboto"/>
              </a:rPr>
              <a:t> </a:t>
            </a:r>
            <a:endParaRPr sz="2400"/>
          </a:p>
        </p:txBody>
      </p:sp>
      <p:pic>
        <p:nvPicPr>
          <p:cNvPr id="253" name="Google Shape;253;p38"/>
          <p:cNvPicPr preferRelativeResize="0"/>
          <p:nvPr/>
        </p:nvPicPr>
        <p:blipFill>
          <a:blip r:embed="rId3">
            <a:alphaModFix/>
          </a:blip>
          <a:stretch>
            <a:fillRect/>
          </a:stretch>
        </p:blipFill>
        <p:spPr>
          <a:xfrm>
            <a:off x="3620549" y="983701"/>
            <a:ext cx="7967568" cy="6858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p:nvPr/>
        </p:nvSpPr>
        <p:spPr>
          <a:xfrm>
            <a:off x="6315267" y="3102300"/>
            <a:ext cx="1673600" cy="16344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9" name="Google Shape;259;p39"/>
          <p:cNvSpPr/>
          <p:nvPr/>
        </p:nvSpPr>
        <p:spPr>
          <a:xfrm>
            <a:off x="9337633" y="3102300"/>
            <a:ext cx="1673600" cy="16344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0" name="Google Shape;260;p39"/>
          <p:cNvSpPr/>
          <p:nvPr/>
        </p:nvSpPr>
        <p:spPr>
          <a:xfrm>
            <a:off x="3506267" y="3102300"/>
            <a:ext cx="1673600" cy="16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 name="Google Shape;261;p39"/>
          <p:cNvSpPr txBox="1">
            <a:spLocks noGrp="1"/>
          </p:cNvSpPr>
          <p:nvPr>
            <p:ph type="title"/>
          </p:nvPr>
        </p:nvSpPr>
        <p:spPr>
          <a:xfrm>
            <a:off x="-19300" y="1864200"/>
            <a:ext cx="2980000" cy="2399200"/>
          </a:xfrm>
          <a:prstGeom prst="rect">
            <a:avLst/>
          </a:prstGeom>
        </p:spPr>
        <p:txBody>
          <a:bodyPr spcFirstLastPara="1" vert="horz" wrap="square" lIns="121900" tIns="121900" rIns="121900" bIns="121900" rtlCol="0" anchor="t" anchorCtr="0">
            <a:noAutofit/>
          </a:bodyPr>
          <a:lstStyle/>
          <a:p>
            <a:r>
              <a:rPr lang="en" sz="3200" b="0"/>
              <a:t>Reminder</a:t>
            </a:r>
            <a:endParaRPr sz="3200" b="0"/>
          </a:p>
          <a:p>
            <a:endParaRPr sz="3200" b="0"/>
          </a:p>
          <a:p>
            <a:r>
              <a:rPr lang="en" sz="3200" b="0"/>
              <a:t>Special</a:t>
            </a:r>
            <a:endParaRPr sz="3200" b="0"/>
          </a:p>
          <a:p>
            <a:r>
              <a:rPr lang="en" sz="3200" b="0"/>
              <a:t>Databases</a:t>
            </a:r>
            <a:endParaRPr sz="3200" b="0"/>
          </a:p>
          <a:p>
            <a:endParaRPr sz="3200" b="0"/>
          </a:p>
          <a:p>
            <a:endParaRPr sz="3200" b="0"/>
          </a:p>
          <a:p>
            <a:endParaRPr sz="3200" b="0"/>
          </a:p>
        </p:txBody>
      </p:sp>
      <p:grpSp>
        <p:nvGrpSpPr>
          <p:cNvPr id="262" name="Google Shape;262;p39"/>
          <p:cNvGrpSpPr/>
          <p:nvPr/>
        </p:nvGrpSpPr>
        <p:grpSpPr>
          <a:xfrm>
            <a:off x="3829591" y="3434009"/>
            <a:ext cx="1041768" cy="1178444"/>
            <a:chOff x="2902488" y="902232"/>
            <a:chExt cx="3339000" cy="3339000"/>
          </a:xfrm>
        </p:grpSpPr>
        <p:sp>
          <p:nvSpPr>
            <p:cNvPr id="263" name="Google Shape;263;p39"/>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264" name="Google Shape;264;p39"/>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121900" tIns="121900" rIns="121900" bIns="121900" anchor="ctr" anchorCtr="0">
              <a:noAutofit/>
            </a:bodyPr>
            <a:lstStyle/>
            <a:p>
              <a:endParaRPr sz="2400"/>
            </a:p>
          </p:txBody>
        </p:sp>
      </p:grpSp>
      <p:grpSp>
        <p:nvGrpSpPr>
          <p:cNvPr id="265" name="Google Shape;265;p39"/>
          <p:cNvGrpSpPr/>
          <p:nvPr/>
        </p:nvGrpSpPr>
        <p:grpSpPr>
          <a:xfrm>
            <a:off x="4067196" y="3702785"/>
            <a:ext cx="566561" cy="640892"/>
            <a:chOff x="3664038" y="1663782"/>
            <a:chExt cx="1815900" cy="1815900"/>
          </a:xfrm>
        </p:grpSpPr>
        <p:sp>
          <p:nvSpPr>
            <p:cNvPr id="266" name="Google Shape;266;p3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267" name="Google Shape;267;p39"/>
            <p:cNvSpPr txBox="1"/>
            <p:nvPr/>
          </p:nvSpPr>
          <p:spPr>
            <a:xfrm>
              <a:off x="3899988" y="2158482"/>
              <a:ext cx="1344000" cy="8265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2400" b="1">
                <a:solidFill>
                  <a:srgbClr val="FFFFFF"/>
                </a:solidFill>
                <a:latin typeface="Roboto"/>
                <a:ea typeface="Roboto"/>
                <a:cs typeface="Roboto"/>
                <a:sym typeface="Roboto"/>
              </a:endParaRPr>
            </a:p>
          </p:txBody>
        </p:sp>
      </p:grpSp>
      <p:grpSp>
        <p:nvGrpSpPr>
          <p:cNvPr id="268" name="Google Shape;268;p39"/>
          <p:cNvGrpSpPr/>
          <p:nvPr/>
        </p:nvGrpSpPr>
        <p:grpSpPr>
          <a:xfrm>
            <a:off x="4067196" y="3702785"/>
            <a:ext cx="566561" cy="640892"/>
            <a:chOff x="3664038" y="1663782"/>
            <a:chExt cx="1815900" cy="1815900"/>
          </a:xfrm>
        </p:grpSpPr>
        <p:sp>
          <p:nvSpPr>
            <p:cNvPr id="269" name="Google Shape;269;p3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270" name="Google Shape;270;p39"/>
            <p:cNvSpPr txBox="1"/>
            <p:nvPr/>
          </p:nvSpPr>
          <p:spPr>
            <a:xfrm>
              <a:off x="3899988" y="2158482"/>
              <a:ext cx="1344000" cy="8265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2400" b="1">
                <a:solidFill>
                  <a:srgbClr val="FFFFFF"/>
                </a:solidFill>
                <a:latin typeface="Roboto"/>
                <a:ea typeface="Roboto"/>
                <a:cs typeface="Roboto"/>
                <a:sym typeface="Roboto"/>
              </a:endParaRPr>
            </a:p>
          </p:txBody>
        </p:sp>
      </p:grpSp>
      <p:grpSp>
        <p:nvGrpSpPr>
          <p:cNvPr id="271" name="Google Shape;271;p39"/>
          <p:cNvGrpSpPr/>
          <p:nvPr/>
        </p:nvGrpSpPr>
        <p:grpSpPr>
          <a:xfrm>
            <a:off x="4185125" y="3272900"/>
            <a:ext cx="333403" cy="377144"/>
            <a:chOff x="2859873" y="853971"/>
            <a:chExt cx="1068600" cy="1068600"/>
          </a:xfrm>
        </p:grpSpPr>
        <p:sp>
          <p:nvSpPr>
            <p:cNvPr id="272" name="Google Shape;272;p39"/>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273" name="Google Shape;273;p39"/>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274" name="Google Shape;274;p39"/>
          <p:cNvGrpSpPr/>
          <p:nvPr/>
        </p:nvGrpSpPr>
        <p:grpSpPr>
          <a:xfrm>
            <a:off x="3732315" y="4134515"/>
            <a:ext cx="333403" cy="377144"/>
            <a:chOff x="2859873" y="853971"/>
            <a:chExt cx="1068600" cy="1068600"/>
          </a:xfrm>
        </p:grpSpPr>
        <p:sp>
          <p:nvSpPr>
            <p:cNvPr id="275" name="Google Shape;275;p39"/>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276" name="Google Shape;276;p39"/>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277" name="Google Shape;277;p39"/>
          <p:cNvGrpSpPr/>
          <p:nvPr/>
        </p:nvGrpSpPr>
        <p:grpSpPr>
          <a:xfrm>
            <a:off x="4633784" y="4131656"/>
            <a:ext cx="333403" cy="377144"/>
            <a:chOff x="5214448" y="3234278"/>
            <a:chExt cx="1068600" cy="1068600"/>
          </a:xfrm>
        </p:grpSpPr>
        <p:sp>
          <p:nvSpPr>
            <p:cNvPr id="278" name="Google Shape;278;p39"/>
            <p:cNvSpPr/>
            <p:nvPr/>
          </p:nvSpPr>
          <p:spPr>
            <a:xfrm>
              <a:off x="5214448" y="3234278"/>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279" name="Google Shape;279;p39"/>
            <p:cNvSpPr txBox="1"/>
            <p:nvPr/>
          </p:nvSpPr>
          <p:spPr>
            <a:xfrm>
              <a:off x="5367375" y="3402503"/>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280" name="Google Shape;280;p39"/>
          <p:cNvGrpSpPr/>
          <p:nvPr/>
        </p:nvGrpSpPr>
        <p:grpSpPr>
          <a:xfrm>
            <a:off x="3829591" y="3434009"/>
            <a:ext cx="1041768" cy="1178444"/>
            <a:chOff x="2902488" y="902232"/>
            <a:chExt cx="3339000" cy="3339000"/>
          </a:xfrm>
        </p:grpSpPr>
        <p:sp>
          <p:nvSpPr>
            <p:cNvPr id="281" name="Google Shape;281;p39"/>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282" name="Google Shape;282;p39"/>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121900" tIns="121900" rIns="121900" bIns="121900" anchor="ctr" anchorCtr="0">
              <a:noAutofit/>
            </a:bodyPr>
            <a:lstStyle/>
            <a:p>
              <a:endParaRPr sz="2400"/>
            </a:p>
          </p:txBody>
        </p:sp>
      </p:grpSp>
      <p:grpSp>
        <p:nvGrpSpPr>
          <p:cNvPr id="283" name="Google Shape;283;p39"/>
          <p:cNvGrpSpPr/>
          <p:nvPr/>
        </p:nvGrpSpPr>
        <p:grpSpPr>
          <a:xfrm>
            <a:off x="4067195" y="3702785"/>
            <a:ext cx="566611" cy="640892"/>
            <a:chOff x="3664038" y="1663782"/>
            <a:chExt cx="1816062" cy="1815900"/>
          </a:xfrm>
        </p:grpSpPr>
        <p:sp>
          <p:nvSpPr>
            <p:cNvPr id="284" name="Google Shape;284;p39"/>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285" name="Google Shape;285;p39"/>
            <p:cNvSpPr txBox="1"/>
            <p:nvPr/>
          </p:nvSpPr>
          <p:spPr>
            <a:xfrm>
              <a:off x="3733800" y="2158475"/>
              <a:ext cx="1746300" cy="826500"/>
            </a:xfrm>
            <a:prstGeom prst="rect">
              <a:avLst/>
            </a:prstGeom>
            <a:noFill/>
            <a:ln>
              <a:noFill/>
            </a:ln>
          </p:spPr>
          <p:txBody>
            <a:bodyPr spcFirstLastPara="1" wrap="square" lIns="121900" tIns="121900" rIns="121900" bIns="121900" anchor="ctr" anchorCtr="0">
              <a:noAutofit/>
            </a:bodyPr>
            <a:lstStyle/>
            <a:p>
              <a:pPr>
                <a:lnSpc>
                  <a:spcPct val="115000"/>
                </a:lnSpc>
              </a:pPr>
              <a:r>
                <a:rPr lang="en" sz="2667">
                  <a:solidFill>
                    <a:srgbClr val="FFFFFF"/>
                  </a:solidFill>
                  <a:latin typeface="Roboto"/>
                  <a:ea typeface="Roboto"/>
                  <a:cs typeface="Roboto"/>
                  <a:sym typeface="Roboto"/>
                </a:rPr>
                <a:t>   </a:t>
              </a:r>
              <a:endParaRPr sz="2667">
                <a:solidFill>
                  <a:srgbClr val="FFFFFF"/>
                </a:solidFill>
                <a:latin typeface="Roboto"/>
                <a:ea typeface="Roboto"/>
                <a:cs typeface="Roboto"/>
                <a:sym typeface="Roboto"/>
              </a:endParaRPr>
            </a:p>
          </p:txBody>
        </p:sp>
      </p:grpSp>
      <p:sp>
        <p:nvSpPr>
          <p:cNvPr id="286" name="Google Shape;286;p39"/>
          <p:cNvSpPr/>
          <p:nvPr/>
        </p:nvSpPr>
        <p:spPr>
          <a:xfrm>
            <a:off x="4185125" y="3272941"/>
            <a:ext cx="333600" cy="377200"/>
          </a:xfrm>
          <a:prstGeom prst="ellipse">
            <a:avLst/>
          </a:prstGeom>
          <a:solidFill>
            <a:srgbClr val="4A86E8"/>
          </a:solidFill>
          <a:ln>
            <a:noFill/>
          </a:ln>
        </p:spPr>
        <p:txBody>
          <a:bodyPr spcFirstLastPara="1" wrap="square" lIns="121900" tIns="121900" rIns="121900" bIns="121900" anchor="ctr" anchorCtr="0">
            <a:noAutofit/>
          </a:bodyPr>
          <a:lstStyle/>
          <a:p>
            <a:endParaRPr sz="2400"/>
          </a:p>
        </p:txBody>
      </p:sp>
      <p:sp>
        <p:nvSpPr>
          <p:cNvPr id="287" name="Google Shape;287;p39"/>
          <p:cNvSpPr/>
          <p:nvPr/>
        </p:nvSpPr>
        <p:spPr>
          <a:xfrm>
            <a:off x="3732315" y="4134555"/>
            <a:ext cx="333600" cy="377200"/>
          </a:xfrm>
          <a:prstGeom prst="ellipse">
            <a:avLst/>
          </a:prstGeom>
          <a:solidFill>
            <a:srgbClr val="93C47D"/>
          </a:solidFill>
          <a:ln>
            <a:noFill/>
          </a:ln>
        </p:spPr>
        <p:txBody>
          <a:bodyPr spcFirstLastPara="1" wrap="square" lIns="121900" tIns="121900" rIns="121900" bIns="121900" anchor="ctr" anchorCtr="0">
            <a:noAutofit/>
          </a:bodyPr>
          <a:lstStyle/>
          <a:p>
            <a:endParaRPr sz="2400"/>
          </a:p>
        </p:txBody>
      </p:sp>
      <p:sp>
        <p:nvSpPr>
          <p:cNvPr id="288" name="Google Shape;288;p39"/>
          <p:cNvSpPr/>
          <p:nvPr/>
        </p:nvSpPr>
        <p:spPr>
          <a:xfrm>
            <a:off x="4633784" y="4131809"/>
            <a:ext cx="333600" cy="377200"/>
          </a:xfrm>
          <a:prstGeom prst="ellipse">
            <a:avLst/>
          </a:prstGeom>
          <a:solidFill>
            <a:srgbClr val="E06666"/>
          </a:solidFill>
          <a:ln>
            <a:noFill/>
          </a:ln>
        </p:spPr>
        <p:txBody>
          <a:bodyPr spcFirstLastPara="1" wrap="square" lIns="121900" tIns="121900" rIns="121900" bIns="121900" anchor="ctr" anchorCtr="0">
            <a:noAutofit/>
          </a:bodyPr>
          <a:lstStyle/>
          <a:p>
            <a:endParaRPr sz="2400"/>
          </a:p>
        </p:txBody>
      </p:sp>
      <p:sp>
        <p:nvSpPr>
          <p:cNvPr id="289" name="Google Shape;289;p39"/>
          <p:cNvSpPr txBox="1"/>
          <p:nvPr/>
        </p:nvSpPr>
        <p:spPr>
          <a:xfrm>
            <a:off x="3599867" y="4881200"/>
            <a:ext cx="1761200" cy="6244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‘Spreadsheets’</a:t>
            </a:r>
            <a:endParaRPr sz="1600">
              <a:solidFill>
                <a:srgbClr val="666666"/>
              </a:solidFill>
            </a:endParaRPr>
          </a:p>
          <a:p>
            <a:pPr>
              <a:lnSpc>
                <a:spcPct val="90000"/>
              </a:lnSpc>
              <a:spcBef>
                <a:spcPts val="667"/>
              </a:spcBef>
            </a:pPr>
            <a:endParaRPr sz="2667">
              <a:solidFill>
                <a:srgbClr val="666666"/>
              </a:solidFill>
            </a:endParaRPr>
          </a:p>
          <a:p>
            <a:pPr>
              <a:lnSpc>
                <a:spcPct val="90000"/>
              </a:lnSpc>
              <a:spcBef>
                <a:spcPts val="667"/>
              </a:spcBef>
            </a:pPr>
            <a:endParaRPr sz="2667">
              <a:solidFill>
                <a:srgbClr val="666666"/>
              </a:solidFill>
            </a:endParaRPr>
          </a:p>
        </p:txBody>
      </p:sp>
      <p:sp>
        <p:nvSpPr>
          <p:cNvPr id="290" name="Google Shape;290;p39"/>
          <p:cNvSpPr txBox="1"/>
          <p:nvPr/>
        </p:nvSpPr>
        <p:spPr>
          <a:xfrm>
            <a:off x="2780033" y="-195733"/>
            <a:ext cx="9313200" cy="1424800"/>
          </a:xfrm>
          <a:prstGeom prst="rect">
            <a:avLst/>
          </a:prstGeom>
          <a:noFill/>
          <a:ln>
            <a:noFill/>
          </a:ln>
        </p:spPr>
        <p:txBody>
          <a:bodyPr spcFirstLastPara="1" wrap="square" lIns="121900" tIns="121900" rIns="121900" bIns="121900" anchor="ctr" anchorCtr="0">
            <a:noAutofit/>
          </a:bodyPr>
          <a:lstStyle/>
          <a:p>
            <a:pPr>
              <a:lnSpc>
                <a:spcPct val="105000"/>
              </a:lnSpc>
            </a:pPr>
            <a:endParaRPr sz="3200">
              <a:solidFill>
                <a:srgbClr val="757575"/>
              </a:solidFill>
              <a:latin typeface="Roboto"/>
              <a:ea typeface="Roboto"/>
              <a:cs typeface="Roboto"/>
              <a:sym typeface="Roboto"/>
            </a:endParaRPr>
          </a:p>
        </p:txBody>
      </p:sp>
      <p:sp>
        <p:nvSpPr>
          <p:cNvPr id="291" name="Google Shape;291;p39"/>
          <p:cNvSpPr txBox="1"/>
          <p:nvPr/>
        </p:nvSpPr>
        <p:spPr>
          <a:xfrm>
            <a:off x="5846333" y="4902867"/>
            <a:ext cx="3036400" cy="7624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GCP BigQuery, AWS Redshift, MySQL, PostgresSQL, Oracle</a:t>
            </a:r>
            <a:endParaRPr sz="1600">
              <a:solidFill>
                <a:srgbClr val="666666"/>
              </a:solidFill>
            </a:endParaRPr>
          </a:p>
          <a:p>
            <a:pPr>
              <a:lnSpc>
                <a:spcPct val="90000"/>
              </a:lnSpc>
              <a:spcBef>
                <a:spcPts val="667"/>
              </a:spcBef>
            </a:pPr>
            <a:endParaRPr sz="2667">
              <a:solidFill>
                <a:srgbClr val="666666"/>
              </a:solidFill>
            </a:endParaRPr>
          </a:p>
        </p:txBody>
      </p:sp>
      <p:sp>
        <p:nvSpPr>
          <p:cNvPr id="292" name="Google Shape;292;p39"/>
          <p:cNvSpPr txBox="1"/>
          <p:nvPr/>
        </p:nvSpPr>
        <p:spPr>
          <a:xfrm>
            <a:off x="9277700" y="4881200"/>
            <a:ext cx="2204800" cy="6672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Spark, </a:t>
            </a:r>
            <a:r>
              <a:rPr lang="en" sz="1600">
                <a:solidFill>
                  <a:schemeClr val="dk2"/>
                </a:solidFill>
              </a:rPr>
              <a:t>Hadoop</a:t>
            </a:r>
            <a:endParaRPr sz="1600">
              <a:solidFill>
                <a:srgbClr val="666666"/>
              </a:solidFill>
            </a:endParaRPr>
          </a:p>
          <a:p>
            <a:pPr>
              <a:lnSpc>
                <a:spcPct val="90000"/>
              </a:lnSpc>
              <a:spcBef>
                <a:spcPts val="667"/>
              </a:spcBef>
            </a:pPr>
            <a:endParaRPr sz="2667">
              <a:solidFill>
                <a:srgbClr val="666666"/>
              </a:solidFill>
            </a:endParaRPr>
          </a:p>
          <a:p>
            <a:pPr>
              <a:lnSpc>
                <a:spcPct val="90000"/>
              </a:lnSpc>
              <a:spcBef>
                <a:spcPts val="667"/>
              </a:spcBef>
            </a:pPr>
            <a:endParaRPr sz="2667">
              <a:solidFill>
                <a:srgbClr val="666666"/>
              </a:solidFill>
            </a:endParaRPr>
          </a:p>
        </p:txBody>
      </p:sp>
      <p:sp>
        <p:nvSpPr>
          <p:cNvPr id="293" name="Google Shape;293;p39"/>
          <p:cNvSpPr txBox="1"/>
          <p:nvPr/>
        </p:nvSpPr>
        <p:spPr>
          <a:xfrm>
            <a:off x="4068579" y="3758531"/>
            <a:ext cx="566400" cy="5696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067">
                <a:solidFill>
                  <a:schemeClr val="lt1"/>
                </a:solidFill>
                <a:latin typeface="Roboto"/>
                <a:ea typeface="Roboto"/>
                <a:cs typeface="Roboto"/>
                <a:sym typeface="Roboto"/>
              </a:rPr>
              <a:t>DB</a:t>
            </a:r>
            <a:endParaRPr sz="2400"/>
          </a:p>
        </p:txBody>
      </p:sp>
      <p:grpSp>
        <p:nvGrpSpPr>
          <p:cNvPr id="294" name="Google Shape;294;p39"/>
          <p:cNvGrpSpPr/>
          <p:nvPr/>
        </p:nvGrpSpPr>
        <p:grpSpPr>
          <a:xfrm>
            <a:off x="6722389" y="3446335"/>
            <a:ext cx="878825" cy="1114781"/>
            <a:chOff x="2902488" y="902232"/>
            <a:chExt cx="3339000" cy="3339000"/>
          </a:xfrm>
        </p:grpSpPr>
        <p:sp>
          <p:nvSpPr>
            <p:cNvPr id="295" name="Google Shape;295;p39"/>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39"/>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121900" tIns="121900" rIns="121900" bIns="121900" anchor="ctr" anchorCtr="0">
              <a:noAutofit/>
            </a:bodyPr>
            <a:lstStyle/>
            <a:p>
              <a:endParaRPr sz="2400"/>
            </a:p>
          </p:txBody>
        </p:sp>
      </p:grpSp>
      <p:grpSp>
        <p:nvGrpSpPr>
          <p:cNvPr id="297" name="Google Shape;297;p39"/>
          <p:cNvGrpSpPr/>
          <p:nvPr/>
        </p:nvGrpSpPr>
        <p:grpSpPr>
          <a:xfrm>
            <a:off x="6922829" y="3700591"/>
            <a:ext cx="477945" cy="606268"/>
            <a:chOff x="3664038" y="1663782"/>
            <a:chExt cx="1815900" cy="1815900"/>
          </a:xfrm>
        </p:grpSpPr>
        <p:sp>
          <p:nvSpPr>
            <p:cNvPr id="298" name="Google Shape;298;p3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299" name="Google Shape;299;p39"/>
            <p:cNvSpPr txBox="1"/>
            <p:nvPr/>
          </p:nvSpPr>
          <p:spPr>
            <a:xfrm>
              <a:off x="3899988" y="2158482"/>
              <a:ext cx="1344000" cy="8265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2400" b="1">
                <a:solidFill>
                  <a:srgbClr val="FFFFFF"/>
                </a:solidFill>
                <a:latin typeface="Roboto"/>
                <a:ea typeface="Roboto"/>
                <a:cs typeface="Roboto"/>
                <a:sym typeface="Roboto"/>
              </a:endParaRPr>
            </a:p>
          </p:txBody>
        </p:sp>
      </p:grpSp>
      <p:grpSp>
        <p:nvGrpSpPr>
          <p:cNvPr id="300" name="Google Shape;300;p39"/>
          <p:cNvGrpSpPr/>
          <p:nvPr/>
        </p:nvGrpSpPr>
        <p:grpSpPr>
          <a:xfrm>
            <a:off x="6922829" y="3700591"/>
            <a:ext cx="477945" cy="606268"/>
            <a:chOff x="3664038" y="1663782"/>
            <a:chExt cx="1815900" cy="1815900"/>
          </a:xfrm>
        </p:grpSpPr>
        <p:sp>
          <p:nvSpPr>
            <p:cNvPr id="301" name="Google Shape;301;p3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302" name="Google Shape;302;p39"/>
            <p:cNvSpPr txBox="1"/>
            <p:nvPr/>
          </p:nvSpPr>
          <p:spPr>
            <a:xfrm>
              <a:off x="3899988" y="2158482"/>
              <a:ext cx="1344000" cy="8265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2400" b="1">
                <a:solidFill>
                  <a:srgbClr val="FFFFFF"/>
                </a:solidFill>
                <a:latin typeface="Roboto"/>
                <a:ea typeface="Roboto"/>
                <a:cs typeface="Roboto"/>
                <a:sym typeface="Roboto"/>
              </a:endParaRPr>
            </a:p>
          </p:txBody>
        </p:sp>
      </p:grpSp>
      <p:grpSp>
        <p:nvGrpSpPr>
          <p:cNvPr id="303" name="Google Shape;303;p39"/>
          <p:cNvGrpSpPr/>
          <p:nvPr/>
        </p:nvGrpSpPr>
        <p:grpSpPr>
          <a:xfrm>
            <a:off x="7022301" y="3293924"/>
            <a:ext cx="281256" cy="356769"/>
            <a:chOff x="2859873" y="853971"/>
            <a:chExt cx="1068600" cy="1068600"/>
          </a:xfrm>
        </p:grpSpPr>
        <p:sp>
          <p:nvSpPr>
            <p:cNvPr id="304" name="Google Shape;304;p39"/>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305" name="Google Shape;305;p39"/>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306" name="Google Shape;306;p39"/>
          <p:cNvGrpSpPr/>
          <p:nvPr/>
        </p:nvGrpSpPr>
        <p:grpSpPr>
          <a:xfrm>
            <a:off x="6640329" y="4109038"/>
            <a:ext cx="281256" cy="356769"/>
            <a:chOff x="2859873" y="853971"/>
            <a:chExt cx="1068600" cy="1068600"/>
          </a:xfrm>
        </p:grpSpPr>
        <p:sp>
          <p:nvSpPr>
            <p:cNvPr id="307" name="Google Shape;307;p39"/>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308" name="Google Shape;308;p39"/>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067">
                  <a:solidFill>
                    <a:srgbClr val="FFFFFF"/>
                  </a:solidFill>
                  <a:latin typeface="Roboto"/>
                  <a:ea typeface="Roboto"/>
                  <a:cs typeface="Roboto"/>
                  <a:sym typeface="Roboto"/>
                </a:rPr>
                <a:t>um </a:t>
              </a:r>
              <a:endParaRPr sz="1067">
                <a:solidFill>
                  <a:srgbClr val="FFFFFF"/>
                </a:solidFill>
                <a:latin typeface="Roboto"/>
                <a:ea typeface="Roboto"/>
                <a:cs typeface="Roboto"/>
                <a:sym typeface="Roboto"/>
              </a:endParaRPr>
            </a:p>
          </p:txBody>
        </p:sp>
      </p:grpSp>
      <p:grpSp>
        <p:nvGrpSpPr>
          <p:cNvPr id="309" name="Google Shape;309;p39"/>
          <p:cNvGrpSpPr/>
          <p:nvPr/>
        </p:nvGrpSpPr>
        <p:grpSpPr>
          <a:xfrm>
            <a:off x="7400796" y="4106288"/>
            <a:ext cx="281256" cy="356769"/>
            <a:chOff x="5214448" y="3234278"/>
            <a:chExt cx="1068600" cy="1068600"/>
          </a:xfrm>
        </p:grpSpPr>
        <p:sp>
          <p:nvSpPr>
            <p:cNvPr id="310" name="Google Shape;310;p39"/>
            <p:cNvSpPr/>
            <p:nvPr/>
          </p:nvSpPr>
          <p:spPr>
            <a:xfrm>
              <a:off x="5214448" y="3234278"/>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311" name="Google Shape;311;p39"/>
            <p:cNvSpPr txBox="1"/>
            <p:nvPr/>
          </p:nvSpPr>
          <p:spPr>
            <a:xfrm>
              <a:off x="5367375" y="3402503"/>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312" name="Google Shape;312;p39"/>
          <p:cNvGrpSpPr/>
          <p:nvPr/>
        </p:nvGrpSpPr>
        <p:grpSpPr>
          <a:xfrm>
            <a:off x="6722389" y="3446335"/>
            <a:ext cx="878825" cy="1114781"/>
            <a:chOff x="2902488" y="902232"/>
            <a:chExt cx="3339000" cy="3339000"/>
          </a:xfrm>
        </p:grpSpPr>
        <p:sp>
          <p:nvSpPr>
            <p:cNvPr id="313" name="Google Shape;313;p39"/>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14" name="Google Shape;314;p39"/>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121900" tIns="121900" rIns="121900" bIns="121900" anchor="ctr" anchorCtr="0">
              <a:noAutofit/>
            </a:bodyPr>
            <a:lstStyle/>
            <a:p>
              <a:endParaRPr sz="2400"/>
            </a:p>
          </p:txBody>
        </p:sp>
      </p:grpSp>
      <p:grpSp>
        <p:nvGrpSpPr>
          <p:cNvPr id="315" name="Google Shape;315;p39"/>
          <p:cNvGrpSpPr/>
          <p:nvPr/>
        </p:nvGrpSpPr>
        <p:grpSpPr>
          <a:xfrm>
            <a:off x="6922829" y="3700591"/>
            <a:ext cx="477988" cy="606268"/>
            <a:chOff x="3664038" y="1663782"/>
            <a:chExt cx="1816062" cy="1815900"/>
          </a:xfrm>
        </p:grpSpPr>
        <p:sp>
          <p:nvSpPr>
            <p:cNvPr id="316" name="Google Shape;316;p39"/>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317" name="Google Shape;317;p39"/>
            <p:cNvSpPr txBox="1"/>
            <p:nvPr/>
          </p:nvSpPr>
          <p:spPr>
            <a:xfrm>
              <a:off x="3733800" y="2158475"/>
              <a:ext cx="1746300" cy="826500"/>
            </a:xfrm>
            <a:prstGeom prst="rect">
              <a:avLst/>
            </a:prstGeom>
            <a:noFill/>
            <a:ln>
              <a:noFill/>
            </a:ln>
          </p:spPr>
          <p:txBody>
            <a:bodyPr spcFirstLastPara="1" wrap="square" lIns="121900" tIns="121900" rIns="121900" bIns="121900" anchor="ctr" anchorCtr="0">
              <a:noAutofit/>
            </a:bodyPr>
            <a:lstStyle/>
            <a:p>
              <a:pPr>
                <a:lnSpc>
                  <a:spcPct val="115000"/>
                </a:lnSpc>
              </a:pPr>
              <a:r>
                <a:rPr lang="en" sz="2667">
                  <a:solidFill>
                    <a:srgbClr val="FFFFFF"/>
                  </a:solidFill>
                  <a:latin typeface="Roboto"/>
                  <a:ea typeface="Roboto"/>
                  <a:cs typeface="Roboto"/>
                  <a:sym typeface="Roboto"/>
                </a:rPr>
                <a:t>   </a:t>
              </a:r>
              <a:endParaRPr sz="2667">
                <a:solidFill>
                  <a:srgbClr val="FFFFFF"/>
                </a:solidFill>
                <a:latin typeface="Roboto"/>
                <a:ea typeface="Roboto"/>
                <a:cs typeface="Roboto"/>
                <a:sym typeface="Roboto"/>
              </a:endParaRPr>
            </a:p>
          </p:txBody>
        </p:sp>
      </p:grpSp>
      <p:sp>
        <p:nvSpPr>
          <p:cNvPr id="318" name="Google Shape;318;p39"/>
          <p:cNvSpPr/>
          <p:nvPr/>
        </p:nvSpPr>
        <p:spPr>
          <a:xfrm>
            <a:off x="7022273" y="3293977"/>
            <a:ext cx="281200" cy="356800"/>
          </a:xfrm>
          <a:prstGeom prst="ellipse">
            <a:avLst/>
          </a:prstGeom>
          <a:solidFill>
            <a:srgbClr val="4A86E8"/>
          </a:solidFill>
          <a:ln>
            <a:noFill/>
          </a:ln>
        </p:spPr>
        <p:txBody>
          <a:bodyPr spcFirstLastPara="1" wrap="square" lIns="121900" tIns="121900" rIns="121900" bIns="121900" anchor="ctr" anchorCtr="0">
            <a:noAutofit/>
          </a:bodyPr>
          <a:lstStyle/>
          <a:p>
            <a:endParaRPr sz="2400"/>
          </a:p>
        </p:txBody>
      </p:sp>
      <p:sp>
        <p:nvSpPr>
          <p:cNvPr id="319" name="Google Shape;319;p39"/>
          <p:cNvSpPr/>
          <p:nvPr/>
        </p:nvSpPr>
        <p:spPr>
          <a:xfrm>
            <a:off x="6640301" y="4109092"/>
            <a:ext cx="281200" cy="356800"/>
          </a:xfrm>
          <a:prstGeom prst="ellipse">
            <a:avLst/>
          </a:prstGeom>
          <a:solidFill>
            <a:srgbClr val="93C47D"/>
          </a:solidFill>
          <a:ln>
            <a:noFill/>
          </a:ln>
        </p:spPr>
        <p:txBody>
          <a:bodyPr spcFirstLastPara="1" wrap="square" lIns="121900" tIns="121900" rIns="121900" bIns="121900" anchor="ctr" anchorCtr="0">
            <a:noAutofit/>
          </a:bodyPr>
          <a:lstStyle/>
          <a:p>
            <a:endParaRPr sz="2400"/>
          </a:p>
        </p:txBody>
      </p:sp>
      <p:sp>
        <p:nvSpPr>
          <p:cNvPr id="320" name="Google Shape;320;p39"/>
          <p:cNvSpPr/>
          <p:nvPr/>
        </p:nvSpPr>
        <p:spPr>
          <a:xfrm>
            <a:off x="7400744" y="4106495"/>
            <a:ext cx="281200" cy="356800"/>
          </a:xfrm>
          <a:prstGeom prst="ellipse">
            <a:avLst/>
          </a:prstGeom>
          <a:solidFill>
            <a:srgbClr val="E06666"/>
          </a:solidFill>
          <a:ln>
            <a:noFill/>
          </a:ln>
        </p:spPr>
        <p:txBody>
          <a:bodyPr spcFirstLastPara="1" wrap="square" lIns="121900" tIns="121900" rIns="121900" bIns="121900" anchor="ctr" anchorCtr="0">
            <a:noAutofit/>
          </a:bodyPr>
          <a:lstStyle/>
          <a:p>
            <a:endParaRPr sz="2400"/>
          </a:p>
        </p:txBody>
      </p:sp>
      <p:sp>
        <p:nvSpPr>
          <p:cNvPr id="321" name="Google Shape;321;p39"/>
          <p:cNvSpPr txBox="1"/>
          <p:nvPr/>
        </p:nvSpPr>
        <p:spPr>
          <a:xfrm>
            <a:off x="6923961" y="3753361"/>
            <a:ext cx="478000" cy="5388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067">
                <a:solidFill>
                  <a:schemeClr val="lt1"/>
                </a:solidFill>
                <a:latin typeface="Roboto"/>
                <a:ea typeface="Roboto"/>
                <a:cs typeface="Roboto"/>
                <a:sym typeface="Roboto"/>
              </a:rPr>
              <a:t>DB</a:t>
            </a:r>
            <a:endParaRPr sz="2400"/>
          </a:p>
        </p:txBody>
      </p:sp>
      <p:grpSp>
        <p:nvGrpSpPr>
          <p:cNvPr id="322" name="Google Shape;322;p39"/>
          <p:cNvGrpSpPr/>
          <p:nvPr/>
        </p:nvGrpSpPr>
        <p:grpSpPr>
          <a:xfrm>
            <a:off x="9733856" y="3360832"/>
            <a:ext cx="878825" cy="1147725"/>
            <a:chOff x="2902488" y="902232"/>
            <a:chExt cx="3339000" cy="3339000"/>
          </a:xfrm>
        </p:grpSpPr>
        <p:sp>
          <p:nvSpPr>
            <p:cNvPr id="323" name="Google Shape;323;p39"/>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24" name="Google Shape;324;p39"/>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121900" tIns="121900" rIns="121900" bIns="121900" anchor="ctr" anchorCtr="0">
              <a:noAutofit/>
            </a:bodyPr>
            <a:lstStyle/>
            <a:p>
              <a:endParaRPr sz="2400"/>
            </a:p>
          </p:txBody>
        </p:sp>
      </p:grpSp>
      <p:grpSp>
        <p:nvGrpSpPr>
          <p:cNvPr id="325" name="Google Shape;325;p39"/>
          <p:cNvGrpSpPr/>
          <p:nvPr/>
        </p:nvGrpSpPr>
        <p:grpSpPr>
          <a:xfrm>
            <a:off x="9934296" y="3622602"/>
            <a:ext cx="477945" cy="624185"/>
            <a:chOff x="3664038" y="1663782"/>
            <a:chExt cx="1815900" cy="1815900"/>
          </a:xfrm>
        </p:grpSpPr>
        <p:sp>
          <p:nvSpPr>
            <p:cNvPr id="326" name="Google Shape;326;p3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327" name="Google Shape;327;p39"/>
            <p:cNvSpPr txBox="1"/>
            <p:nvPr/>
          </p:nvSpPr>
          <p:spPr>
            <a:xfrm>
              <a:off x="3899988" y="2158482"/>
              <a:ext cx="1344000" cy="8265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2400" b="1">
                <a:solidFill>
                  <a:srgbClr val="FFFFFF"/>
                </a:solidFill>
                <a:latin typeface="Roboto"/>
                <a:ea typeface="Roboto"/>
                <a:cs typeface="Roboto"/>
                <a:sym typeface="Roboto"/>
              </a:endParaRPr>
            </a:p>
          </p:txBody>
        </p:sp>
      </p:grpSp>
      <p:grpSp>
        <p:nvGrpSpPr>
          <p:cNvPr id="328" name="Google Shape;328;p39"/>
          <p:cNvGrpSpPr/>
          <p:nvPr/>
        </p:nvGrpSpPr>
        <p:grpSpPr>
          <a:xfrm>
            <a:off x="9934296" y="3622602"/>
            <a:ext cx="477945" cy="624185"/>
            <a:chOff x="3664038" y="1663782"/>
            <a:chExt cx="1815900" cy="1815900"/>
          </a:xfrm>
        </p:grpSpPr>
        <p:sp>
          <p:nvSpPr>
            <p:cNvPr id="329" name="Google Shape;329;p3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330" name="Google Shape;330;p39"/>
            <p:cNvSpPr txBox="1"/>
            <p:nvPr/>
          </p:nvSpPr>
          <p:spPr>
            <a:xfrm>
              <a:off x="3899988" y="2158482"/>
              <a:ext cx="1344000" cy="8265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2400" b="1">
                <a:solidFill>
                  <a:srgbClr val="FFFFFF"/>
                </a:solidFill>
                <a:latin typeface="Roboto"/>
                <a:ea typeface="Roboto"/>
                <a:cs typeface="Roboto"/>
                <a:sym typeface="Roboto"/>
              </a:endParaRPr>
            </a:p>
          </p:txBody>
        </p:sp>
      </p:grpSp>
      <p:grpSp>
        <p:nvGrpSpPr>
          <p:cNvPr id="331" name="Google Shape;331;p39"/>
          <p:cNvGrpSpPr/>
          <p:nvPr/>
        </p:nvGrpSpPr>
        <p:grpSpPr>
          <a:xfrm>
            <a:off x="10033768" y="3203916"/>
            <a:ext cx="281256" cy="367313"/>
            <a:chOff x="2859873" y="853971"/>
            <a:chExt cx="1068600" cy="1068600"/>
          </a:xfrm>
        </p:grpSpPr>
        <p:sp>
          <p:nvSpPr>
            <p:cNvPr id="332" name="Google Shape;332;p39"/>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333" name="Google Shape;333;p39"/>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334" name="Google Shape;334;p39"/>
          <p:cNvGrpSpPr/>
          <p:nvPr/>
        </p:nvGrpSpPr>
        <p:grpSpPr>
          <a:xfrm>
            <a:off x="9651796" y="4043126"/>
            <a:ext cx="281256" cy="367313"/>
            <a:chOff x="2859873" y="853971"/>
            <a:chExt cx="1068600" cy="1068600"/>
          </a:xfrm>
        </p:grpSpPr>
        <p:sp>
          <p:nvSpPr>
            <p:cNvPr id="335" name="Google Shape;335;p39"/>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336" name="Google Shape;336;p39"/>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337" name="Google Shape;337;p39"/>
          <p:cNvGrpSpPr/>
          <p:nvPr/>
        </p:nvGrpSpPr>
        <p:grpSpPr>
          <a:xfrm>
            <a:off x="10412263" y="4040286"/>
            <a:ext cx="281256" cy="367313"/>
            <a:chOff x="5214448" y="3234278"/>
            <a:chExt cx="1068600" cy="1068600"/>
          </a:xfrm>
        </p:grpSpPr>
        <p:sp>
          <p:nvSpPr>
            <p:cNvPr id="338" name="Google Shape;338;p39"/>
            <p:cNvSpPr/>
            <p:nvPr/>
          </p:nvSpPr>
          <p:spPr>
            <a:xfrm>
              <a:off x="5214448" y="3234278"/>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339" name="Google Shape;339;p39"/>
            <p:cNvSpPr txBox="1"/>
            <p:nvPr/>
          </p:nvSpPr>
          <p:spPr>
            <a:xfrm>
              <a:off x="5367375" y="3402503"/>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endParaRPr sz="1067">
                <a:solidFill>
                  <a:srgbClr val="FFFFFF"/>
                </a:solidFill>
                <a:latin typeface="Roboto"/>
                <a:ea typeface="Roboto"/>
                <a:cs typeface="Roboto"/>
                <a:sym typeface="Roboto"/>
              </a:endParaRPr>
            </a:p>
          </p:txBody>
        </p:sp>
      </p:grpSp>
      <p:grpSp>
        <p:nvGrpSpPr>
          <p:cNvPr id="340" name="Google Shape;340;p39"/>
          <p:cNvGrpSpPr/>
          <p:nvPr/>
        </p:nvGrpSpPr>
        <p:grpSpPr>
          <a:xfrm>
            <a:off x="9733856" y="3360832"/>
            <a:ext cx="878825" cy="1147725"/>
            <a:chOff x="2902488" y="902232"/>
            <a:chExt cx="3339000" cy="3339000"/>
          </a:xfrm>
        </p:grpSpPr>
        <p:sp>
          <p:nvSpPr>
            <p:cNvPr id="341" name="Google Shape;341;p39"/>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42" name="Google Shape;342;p39"/>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121900" tIns="121900" rIns="121900" bIns="121900" anchor="ctr" anchorCtr="0">
              <a:noAutofit/>
            </a:bodyPr>
            <a:lstStyle/>
            <a:p>
              <a:endParaRPr sz="2400"/>
            </a:p>
          </p:txBody>
        </p:sp>
      </p:grpSp>
      <p:grpSp>
        <p:nvGrpSpPr>
          <p:cNvPr id="343" name="Google Shape;343;p39"/>
          <p:cNvGrpSpPr/>
          <p:nvPr/>
        </p:nvGrpSpPr>
        <p:grpSpPr>
          <a:xfrm>
            <a:off x="9934295" y="3622602"/>
            <a:ext cx="477988" cy="624185"/>
            <a:chOff x="3664038" y="1663782"/>
            <a:chExt cx="1816062" cy="1815900"/>
          </a:xfrm>
        </p:grpSpPr>
        <p:sp>
          <p:nvSpPr>
            <p:cNvPr id="344" name="Google Shape;344;p39"/>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345" name="Google Shape;345;p39"/>
            <p:cNvSpPr txBox="1"/>
            <p:nvPr/>
          </p:nvSpPr>
          <p:spPr>
            <a:xfrm>
              <a:off x="3733800" y="2158475"/>
              <a:ext cx="1746300" cy="826500"/>
            </a:xfrm>
            <a:prstGeom prst="rect">
              <a:avLst/>
            </a:prstGeom>
            <a:noFill/>
            <a:ln>
              <a:noFill/>
            </a:ln>
          </p:spPr>
          <p:txBody>
            <a:bodyPr spcFirstLastPara="1" wrap="square" lIns="121900" tIns="121900" rIns="121900" bIns="121900" anchor="ctr" anchorCtr="0">
              <a:noAutofit/>
            </a:bodyPr>
            <a:lstStyle/>
            <a:p>
              <a:pPr>
                <a:lnSpc>
                  <a:spcPct val="115000"/>
                </a:lnSpc>
              </a:pPr>
              <a:r>
                <a:rPr lang="en" sz="2667">
                  <a:solidFill>
                    <a:srgbClr val="FFFFFF"/>
                  </a:solidFill>
                  <a:latin typeface="Roboto"/>
                  <a:ea typeface="Roboto"/>
                  <a:cs typeface="Roboto"/>
                  <a:sym typeface="Roboto"/>
                </a:rPr>
                <a:t>   </a:t>
              </a:r>
              <a:endParaRPr sz="2667">
                <a:solidFill>
                  <a:srgbClr val="FFFFFF"/>
                </a:solidFill>
                <a:latin typeface="Roboto"/>
                <a:ea typeface="Roboto"/>
                <a:cs typeface="Roboto"/>
                <a:sym typeface="Roboto"/>
              </a:endParaRPr>
            </a:p>
          </p:txBody>
        </p:sp>
      </p:grpSp>
      <p:sp>
        <p:nvSpPr>
          <p:cNvPr id="346" name="Google Shape;346;p39"/>
          <p:cNvSpPr/>
          <p:nvPr/>
        </p:nvSpPr>
        <p:spPr>
          <a:xfrm>
            <a:off x="10033740" y="3203973"/>
            <a:ext cx="281200" cy="367600"/>
          </a:xfrm>
          <a:prstGeom prst="ellipse">
            <a:avLst/>
          </a:prstGeom>
          <a:solidFill>
            <a:srgbClr val="4A86E8"/>
          </a:solidFill>
          <a:ln>
            <a:noFill/>
          </a:ln>
        </p:spPr>
        <p:txBody>
          <a:bodyPr spcFirstLastPara="1" wrap="square" lIns="121900" tIns="121900" rIns="121900" bIns="121900" anchor="ctr" anchorCtr="0">
            <a:noAutofit/>
          </a:bodyPr>
          <a:lstStyle/>
          <a:p>
            <a:endParaRPr sz="2400"/>
          </a:p>
        </p:txBody>
      </p:sp>
      <p:sp>
        <p:nvSpPr>
          <p:cNvPr id="347" name="Google Shape;347;p39"/>
          <p:cNvSpPr/>
          <p:nvPr/>
        </p:nvSpPr>
        <p:spPr>
          <a:xfrm>
            <a:off x="9651768" y="4043184"/>
            <a:ext cx="281200" cy="367600"/>
          </a:xfrm>
          <a:prstGeom prst="ellipse">
            <a:avLst/>
          </a:prstGeom>
          <a:solidFill>
            <a:srgbClr val="93C47D"/>
          </a:solidFill>
          <a:ln>
            <a:noFill/>
          </a:ln>
        </p:spPr>
        <p:txBody>
          <a:bodyPr spcFirstLastPara="1" wrap="square" lIns="121900" tIns="121900" rIns="121900" bIns="121900" anchor="ctr" anchorCtr="0">
            <a:noAutofit/>
          </a:bodyPr>
          <a:lstStyle/>
          <a:p>
            <a:endParaRPr sz="2400"/>
          </a:p>
        </p:txBody>
      </p:sp>
      <p:sp>
        <p:nvSpPr>
          <p:cNvPr id="348" name="Google Shape;348;p39"/>
          <p:cNvSpPr/>
          <p:nvPr/>
        </p:nvSpPr>
        <p:spPr>
          <a:xfrm>
            <a:off x="10412211" y="4040511"/>
            <a:ext cx="281200" cy="367600"/>
          </a:xfrm>
          <a:prstGeom prst="ellipse">
            <a:avLst/>
          </a:prstGeom>
          <a:solidFill>
            <a:srgbClr val="E06666"/>
          </a:solidFill>
          <a:ln>
            <a:noFill/>
          </a:ln>
        </p:spPr>
        <p:txBody>
          <a:bodyPr spcFirstLastPara="1" wrap="square" lIns="121900" tIns="121900" rIns="121900" bIns="121900" anchor="ctr" anchorCtr="0">
            <a:noAutofit/>
          </a:bodyPr>
          <a:lstStyle/>
          <a:p>
            <a:endParaRPr sz="2400"/>
          </a:p>
        </p:txBody>
      </p:sp>
      <p:sp>
        <p:nvSpPr>
          <p:cNvPr id="349" name="Google Shape;349;p39"/>
          <p:cNvSpPr txBox="1"/>
          <p:nvPr/>
        </p:nvSpPr>
        <p:spPr>
          <a:xfrm>
            <a:off x="9935428" y="3676937"/>
            <a:ext cx="478000" cy="5548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067">
                <a:solidFill>
                  <a:schemeClr val="lt1"/>
                </a:solidFill>
                <a:latin typeface="Roboto"/>
                <a:ea typeface="Roboto"/>
                <a:cs typeface="Roboto"/>
                <a:sym typeface="Roboto"/>
              </a:rPr>
              <a:t>DB</a:t>
            </a:r>
            <a:endParaRPr sz="2400"/>
          </a:p>
        </p:txBody>
      </p:sp>
      <p:sp>
        <p:nvSpPr>
          <p:cNvPr id="350" name="Google Shape;350;p39"/>
          <p:cNvSpPr txBox="1"/>
          <p:nvPr/>
        </p:nvSpPr>
        <p:spPr>
          <a:xfrm>
            <a:off x="2809600" y="-105567"/>
            <a:ext cx="9313200" cy="1424800"/>
          </a:xfrm>
          <a:prstGeom prst="rect">
            <a:avLst/>
          </a:prstGeom>
          <a:noFill/>
          <a:ln>
            <a:noFill/>
          </a:ln>
        </p:spPr>
        <p:txBody>
          <a:bodyPr spcFirstLastPara="1" wrap="square" lIns="121900" tIns="121900" rIns="121900" bIns="121900" anchor="ctr" anchorCtr="0">
            <a:noAutofit/>
          </a:bodyPr>
          <a:lstStyle/>
          <a:p>
            <a:pPr>
              <a:lnSpc>
                <a:spcPct val="105000"/>
              </a:lnSpc>
            </a:pPr>
            <a:r>
              <a:rPr lang="en" sz="3200">
                <a:solidFill>
                  <a:srgbClr val="757575"/>
                </a:solidFill>
                <a:latin typeface="Roboto"/>
                <a:ea typeface="Roboto"/>
                <a:cs typeface="Roboto"/>
                <a:sym typeface="Roboto"/>
              </a:rPr>
              <a:t>Query with SQL, universally over ‘all’ DBs</a:t>
            </a:r>
            <a:endParaRPr sz="3200">
              <a:solidFill>
                <a:srgbClr val="757575"/>
              </a:solidFill>
              <a:latin typeface="Roboto"/>
              <a:ea typeface="Roboto"/>
              <a:cs typeface="Roboto"/>
              <a:sym typeface="Roboto"/>
            </a:endParaRPr>
          </a:p>
        </p:txBody>
      </p:sp>
      <p:pic>
        <p:nvPicPr>
          <p:cNvPr id="351" name="Google Shape;351;p39"/>
          <p:cNvPicPr preferRelativeResize="0"/>
          <p:nvPr/>
        </p:nvPicPr>
        <p:blipFill>
          <a:blip r:embed="rId3">
            <a:alphaModFix/>
          </a:blip>
          <a:stretch>
            <a:fillRect/>
          </a:stretch>
        </p:blipFill>
        <p:spPr>
          <a:xfrm>
            <a:off x="-1008" y="4568367"/>
            <a:ext cx="2754133" cy="1856267"/>
          </a:xfrm>
          <a:prstGeom prst="rect">
            <a:avLst/>
          </a:prstGeom>
          <a:noFill/>
          <a:ln>
            <a:noFill/>
          </a:ln>
        </p:spPr>
      </p:pic>
      <p:sp>
        <p:nvSpPr>
          <p:cNvPr id="352" name="Google Shape;352;p39"/>
          <p:cNvSpPr txBox="1"/>
          <p:nvPr/>
        </p:nvSpPr>
        <p:spPr>
          <a:xfrm>
            <a:off x="2719733" y="1964700"/>
            <a:ext cx="732800" cy="5388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SQL </a:t>
            </a:r>
            <a:endParaRPr sz="1600">
              <a:solidFill>
                <a:srgbClr val="666666"/>
              </a:solidFill>
            </a:endParaRPr>
          </a:p>
          <a:p>
            <a:pPr>
              <a:lnSpc>
                <a:spcPct val="90000"/>
              </a:lnSpc>
              <a:spcBef>
                <a:spcPts val="667"/>
              </a:spcBef>
            </a:pPr>
            <a:endParaRPr sz="2667">
              <a:solidFill>
                <a:srgbClr val="666666"/>
              </a:solidFill>
            </a:endParaRPr>
          </a:p>
          <a:p>
            <a:pPr>
              <a:lnSpc>
                <a:spcPct val="90000"/>
              </a:lnSpc>
              <a:spcBef>
                <a:spcPts val="667"/>
              </a:spcBef>
            </a:pPr>
            <a:endParaRPr sz="2667">
              <a:solidFill>
                <a:srgbClr val="666666"/>
              </a:solidFill>
            </a:endParaRPr>
          </a:p>
        </p:txBody>
      </p:sp>
      <p:sp>
        <p:nvSpPr>
          <p:cNvPr id="353" name="Google Shape;353;p39"/>
          <p:cNvSpPr txBox="1"/>
          <p:nvPr/>
        </p:nvSpPr>
        <p:spPr>
          <a:xfrm>
            <a:off x="6444733" y="1852900"/>
            <a:ext cx="1839600" cy="762400"/>
          </a:xfrm>
          <a:prstGeom prst="rect">
            <a:avLst/>
          </a:prstGeom>
          <a:noFill/>
          <a:ln>
            <a:noFill/>
          </a:ln>
        </p:spPr>
        <p:txBody>
          <a:bodyPr spcFirstLastPara="1" wrap="square" lIns="121900" tIns="121900" rIns="121900" bIns="121900" anchor="t" anchorCtr="0">
            <a:noAutofit/>
          </a:bodyPr>
          <a:lstStyle/>
          <a:p>
            <a:r>
              <a:rPr lang="en" sz="1067">
                <a:solidFill>
                  <a:srgbClr val="0000FF"/>
                </a:solidFill>
                <a:latin typeface="Roboto"/>
                <a:ea typeface="Roboto"/>
                <a:cs typeface="Roboto"/>
                <a:sym typeface="Roboto"/>
              </a:rPr>
              <a:t>SELECT</a:t>
            </a:r>
            <a:r>
              <a:rPr lang="en" sz="1067">
                <a:solidFill>
                  <a:schemeClr val="dk1"/>
                </a:solidFill>
                <a:latin typeface="Roboto"/>
                <a:ea typeface="Roboto"/>
                <a:cs typeface="Roboto"/>
                <a:sym typeface="Roboto"/>
              </a:rPr>
              <a:t>  c1, c2 </a:t>
            </a:r>
            <a:endParaRPr sz="1067">
              <a:solidFill>
                <a:schemeClr val="dk1"/>
              </a:solidFill>
              <a:latin typeface="Roboto"/>
              <a:ea typeface="Roboto"/>
              <a:cs typeface="Roboto"/>
              <a:sym typeface="Roboto"/>
            </a:endParaRPr>
          </a:p>
          <a:p>
            <a:r>
              <a:rPr lang="en" sz="1067">
                <a:solidFill>
                  <a:srgbClr val="0000FF"/>
                </a:solidFill>
                <a:latin typeface="Roboto"/>
                <a:ea typeface="Roboto"/>
                <a:cs typeface="Roboto"/>
                <a:sym typeface="Roboto"/>
              </a:rPr>
              <a:t>FROM</a:t>
            </a:r>
            <a:r>
              <a:rPr lang="en" sz="1067">
                <a:solidFill>
                  <a:schemeClr val="dk1"/>
                </a:solidFill>
                <a:latin typeface="Roboto"/>
                <a:ea typeface="Roboto"/>
                <a:cs typeface="Roboto"/>
                <a:sym typeface="Roboto"/>
              </a:rPr>
              <a:t>     T</a:t>
            </a:r>
            <a:endParaRPr sz="1067">
              <a:solidFill>
                <a:schemeClr val="dk1"/>
              </a:solidFill>
              <a:latin typeface="Roboto"/>
              <a:ea typeface="Roboto"/>
              <a:cs typeface="Roboto"/>
              <a:sym typeface="Roboto"/>
            </a:endParaRPr>
          </a:p>
          <a:p>
            <a:r>
              <a:rPr lang="en" sz="1067">
                <a:solidFill>
                  <a:srgbClr val="0000FF"/>
                </a:solidFill>
                <a:latin typeface="Roboto"/>
                <a:ea typeface="Roboto"/>
                <a:cs typeface="Roboto"/>
                <a:sym typeface="Roboto"/>
              </a:rPr>
              <a:t>WHERE</a:t>
            </a:r>
            <a:r>
              <a:rPr lang="en" sz="1067">
                <a:solidFill>
                  <a:schemeClr val="dk1"/>
                </a:solidFill>
                <a:latin typeface="Roboto"/>
                <a:ea typeface="Roboto"/>
                <a:cs typeface="Roboto"/>
                <a:sym typeface="Roboto"/>
              </a:rPr>
              <a:t>  condition;</a:t>
            </a:r>
            <a:endParaRPr sz="1067">
              <a:solidFill>
                <a:schemeClr val="dk1"/>
              </a:solidFill>
              <a:latin typeface="Roboto"/>
              <a:ea typeface="Roboto"/>
              <a:cs typeface="Roboto"/>
              <a:sym typeface="Roboto"/>
            </a:endParaRPr>
          </a:p>
        </p:txBody>
      </p:sp>
      <p:sp>
        <p:nvSpPr>
          <p:cNvPr id="354" name="Google Shape;354;p39"/>
          <p:cNvSpPr/>
          <p:nvPr/>
        </p:nvSpPr>
        <p:spPr>
          <a:xfrm>
            <a:off x="6937533" y="5854300"/>
            <a:ext cx="588000" cy="792800"/>
          </a:xfrm>
          <a:prstGeom prst="foldedCorner">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355" name="Google Shape;355;p39"/>
          <p:cNvSpPr txBox="1"/>
          <p:nvPr/>
        </p:nvSpPr>
        <p:spPr>
          <a:xfrm>
            <a:off x="6887267" y="5933033"/>
            <a:ext cx="732800" cy="5388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FFFFFF"/>
                </a:solidFill>
              </a:rPr>
              <a:t>Data </a:t>
            </a:r>
            <a:endParaRPr sz="1600">
              <a:solidFill>
                <a:srgbClr val="FFFFFF"/>
              </a:solidFill>
            </a:endParaRPr>
          </a:p>
          <a:p>
            <a:pPr>
              <a:lnSpc>
                <a:spcPct val="90000"/>
              </a:lnSpc>
              <a:spcBef>
                <a:spcPts val="667"/>
              </a:spcBef>
            </a:pPr>
            <a:endParaRPr sz="2667">
              <a:solidFill>
                <a:srgbClr val="666666"/>
              </a:solidFill>
            </a:endParaRPr>
          </a:p>
          <a:p>
            <a:pPr>
              <a:lnSpc>
                <a:spcPct val="90000"/>
              </a:lnSpc>
              <a:spcBef>
                <a:spcPts val="667"/>
              </a:spcBef>
            </a:pPr>
            <a:endParaRPr sz="2667">
              <a:solidFill>
                <a:srgbClr val="666666"/>
              </a:solidFill>
            </a:endParaRPr>
          </a:p>
        </p:txBody>
      </p:sp>
      <p:sp>
        <p:nvSpPr>
          <p:cNvPr id="356" name="Google Shape;356;p39"/>
          <p:cNvSpPr txBox="1"/>
          <p:nvPr/>
        </p:nvSpPr>
        <p:spPr>
          <a:xfrm>
            <a:off x="9337633" y="1727967"/>
            <a:ext cx="1839600" cy="762400"/>
          </a:xfrm>
          <a:prstGeom prst="rect">
            <a:avLst/>
          </a:prstGeom>
          <a:noFill/>
          <a:ln>
            <a:noFill/>
          </a:ln>
        </p:spPr>
        <p:txBody>
          <a:bodyPr spcFirstLastPara="1" wrap="square" lIns="121900" tIns="121900" rIns="121900" bIns="121900" anchor="t" anchorCtr="0">
            <a:noAutofit/>
          </a:bodyPr>
          <a:lstStyle/>
          <a:p>
            <a:r>
              <a:rPr lang="en" sz="1067">
                <a:solidFill>
                  <a:srgbClr val="0000FF"/>
                </a:solidFill>
                <a:latin typeface="Roboto"/>
                <a:ea typeface="Roboto"/>
                <a:cs typeface="Roboto"/>
                <a:sym typeface="Roboto"/>
              </a:rPr>
              <a:t>results = </a:t>
            </a:r>
            <a:endParaRPr sz="1067">
              <a:solidFill>
                <a:srgbClr val="0000FF"/>
              </a:solidFill>
              <a:latin typeface="Roboto"/>
              <a:ea typeface="Roboto"/>
              <a:cs typeface="Roboto"/>
              <a:sym typeface="Roboto"/>
            </a:endParaRPr>
          </a:p>
          <a:p>
            <a:r>
              <a:rPr lang="en" sz="1067">
                <a:solidFill>
                  <a:srgbClr val="0000FF"/>
                </a:solidFill>
                <a:latin typeface="Roboto"/>
                <a:ea typeface="Roboto"/>
                <a:cs typeface="Roboto"/>
                <a:sym typeface="Roboto"/>
              </a:rPr>
              <a:t>  spark.SQL(</a:t>
            </a:r>
            <a:endParaRPr sz="1067">
              <a:solidFill>
                <a:srgbClr val="0000FF"/>
              </a:solidFill>
              <a:latin typeface="Roboto"/>
              <a:ea typeface="Roboto"/>
              <a:cs typeface="Roboto"/>
              <a:sym typeface="Roboto"/>
            </a:endParaRPr>
          </a:p>
          <a:p>
            <a:r>
              <a:rPr lang="en" sz="1067">
                <a:solidFill>
                  <a:srgbClr val="0000FF"/>
                </a:solidFill>
                <a:latin typeface="Roboto"/>
                <a:ea typeface="Roboto"/>
                <a:cs typeface="Roboto"/>
                <a:sym typeface="Roboto"/>
              </a:rPr>
              <a:t>    “SELECT</a:t>
            </a:r>
            <a:r>
              <a:rPr lang="en" sz="1067">
                <a:solidFill>
                  <a:schemeClr val="dk1"/>
                </a:solidFill>
                <a:latin typeface="Roboto"/>
                <a:ea typeface="Roboto"/>
                <a:cs typeface="Roboto"/>
                <a:sym typeface="Roboto"/>
              </a:rPr>
              <a:t>  c1, c2 </a:t>
            </a:r>
            <a:endParaRPr sz="1067">
              <a:solidFill>
                <a:schemeClr val="dk1"/>
              </a:solidFill>
              <a:latin typeface="Roboto"/>
              <a:ea typeface="Roboto"/>
              <a:cs typeface="Roboto"/>
              <a:sym typeface="Roboto"/>
            </a:endParaRPr>
          </a:p>
          <a:p>
            <a:r>
              <a:rPr lang="en" sz="1067">
                <a:solidFill>
                  <a:srgbClr val="0000FF"/>
                </a:solidFill>
                <a:latin typeface="Roboto"/>
                <a:ea typeface="Roboto"/>
                <a:cs typeface="Roboto"/>
                <a:sym typeface="Roboto"/>
              </a:rPr>
              <a:t>     FROM</a:t>
            </a:r>
            <a:r>
              <a:rPr lang="en" sz="1067">
                <a:solidFill>
                  <a:schemeClr val="dk1"/>
                </a:solidFill>
                <a:latin typeface="Roboto"/>
                <a:ea typeface="Roboto"/>
                <a:cs typeface="Roboto"/>
                <a:sym typeface="Roboto"/>
              </a:rPr>
              <a:t>     T</a:t>
            </a:r>
            <a:endParaRPr sz="1067">
              <a:solidFill>
                <a:schemeClr val="dk1"/>
              </a:solidFill>
              <a:latin typeface="Roboto"/>
              <a:ea typeface="Roboto"/>
              <a:cs typeface="Roboto"/>
              <a:sym typeface="Roboto"/>
            </a:endParaRPr>
          </a:p>
          <a:p>
            <a:r>
              <a:rPr lang="en" sz="1067">
                <a:solidFill>
                  <a:srgbClr val="0000FF"/>
                </a:solidFill>
                <a:latin typeface="Roboto"/>
                <a:ea typeface="Roboto"/>
                <a:cs typeface="Roboto"/>
                <a:sym typeface="Roboto"/>
              </a:rPr>
              <a:t>     WHERE</a:t>
            </a:r>
            <a:r>
              <a:rPr lang="en" sz="1067">
                <a:solidFill>
                  <a:schemeClr val="dk1"/>
                </a:solidFill>
                <a:latin typeface="Roboto"/>
                <a:ea typeface="Roboto"/>
                <a:cs typeface="Roboto"/>
                <a:sym typeface="Roboto"/>
              </a:rPr>
              <a:t>  condition;”)</a:t>
            </a:r>
            <a:endParaRPr sz="1067">
              <a:solidFill>
                <a:schemeClr val="dk1"/>
              </a:solidFill>
              <a:latin typeface="Roboto"/>
              <a:ea typeface="Roboto"/>
              <a:cs typeface="Roboto"/>
              <a:sym typeface="Roboto"/>
            </a:endParaRPr>
          </a:p>
        </p:txBody>
      </p:sp>
      <p:sp>
        <p:nvSpPr>
          <p:cNvPr id="357" name="Google Shape;357;p39"/>
          <p:cNvSpPr txBox="1"/>
          <p:nvPr/>
        </p:nvSpPr>
        <p:spPr>
          <a:xfrm>
            <a:off x="3498333" y="1751300"/>
            <a:ext cx="1839600" cy="762400"/>
          </a:xfrm>
          <a:prstGeom prst="rect">
            <a:avLst/>
          </a:prstGeom>
          <a:noFill/>
          <a:ln>
            <a:noFill/>
          </a:ln>
        </p:spPr>
        <p:txBody>
          <a:bodyPr spcFirstLastPara="1" wrap="square" lIns="121900" tIns="121900" rIns="121900" bIns="121900" anchor="t" anchorCtr="0">
            <a:noAutofit/>
          </a:bodyPr>
          <a:lstStyle/>
          <a:p>
            <a:r>
              <a:rPr lang="en" sz="1067">
                <a:solidFill>
                  <a:srgbClr val="0000FF"/>
                </a:solidFill>
                <a:latin typeface="Roboto"/>
                <a:ea typeface="Roboto"/>
                <a:cs typeface="Roboto"/>
                <a:sym typeface="Roboto"/>
              </a:rPr>
              <a:t>= QUERY(T, </a:t>
            </a:r>
            <a:endParaRPr sz="1067">
              <a:solidFill>
                <a:srgbClr val="0000FF"/>
              </a:solidFill>
              <a:latin typeface="Roboto"/>
              <a:ea typeface="Roboto"/>
              <a:cs typeface="Roboto"/>
              <a:sym typeface="Roboto"/>
            </a:endParaRPr>
          </a:p>
          <a:p>
            <a:r>
              <a:rPr lang="en" sz="1067">
                <a:solidFill>
                  <a:srgbClr val="0000FF"/>
                </a:solidFill>
                <a:latin typeface="Roboto"/>
                <a:ea typeface="Roboto"/>
                <a:cs typeface="Roboto"/>
                <a:sym typeface="Roboto"/>
              </a:rPr>
              <a:t>      “SELECT</a:t>
            </a:r>
            <a:r>
              <a:rPr lang="en" sz="1067">
                <a:solidFill>
                  <a:schemeClr val="dk1"/>
                </a:solidFill>
                <a:latin typeface="Roboto"/>
                <a:ea typeface="Roboto"/>
                <a:cs typeface="Roboto"/>
                <a:sym typeface="Roboto"/>
              </a:rPr>
              <a:t>  c1, c2 </a:t>
            </a:r>
            <a:endParaRPr sz="1067">
              <a:solidFill>
                <a:schemeClr val="dk1"/>
              </a:solidFill>
              <a:latin typeface="Roboto"/>
              <a:ea typeface="Roboto"/>
              <a:cs typeface="Roboto"/>
              <a:sym typeface="Roboto"/>
            </a:endParaRPr>
          </a:p>
          <a:p>
            <a:r>
              <a:rPr lang="en" sz="1067">
                <a:solidFill>
                  <a:srgbClr val="0000FF"/>
                </a:solidFill>
                <a:latin typeface="Roboto"/>
                <a:ea typeface="Roboto"/>
                <a:cs typeface="Roboto"/>
                <a:sym typeface="Roboto"/>
              </a:rPr>
              <a:t>        FROM</a:t>
            </a:r>
            <a:r>
              <a:rPr lang="en" sz="1067">
                <a:solidFill>
                  <a:schemeClr val="dk1"/>
                </a:solidFill>
                <a:latin typeface="Roboto"/>
                <a:ea typeface="Roboto"/>
                <a:cs typeface="Roboto"/>
                <a:sym typeface="Roboto"/>
              </a:rPr>
              <a:t>     T</a:t>
            </a:r>
            <a:endParaRPr sz="1067">
              <a:solidFill>
                <a:schemeClr val="dk1"/>
              </a:solidFill>
              <a:latin typeface="Roboto"/>
              <a:ea typeface="Roboto"/>
              <a:cs typeface="Roboto"/>
              <a:sym typeface="Roboto"/>
            </a:endParaRPr>
          </a:p>
          <a:p>
            <a:r>
              <a:rPr lang="en" sz="1067">
                <a:solidFill>
                  <a:srgbClr val="0000FF"/>
                </a:solidFill>
                <a:latin typeface="Roboto"/>
                <a:ea typeface="Roboto"/>
                <a:cs typeface="Roboto"/>
                <a:sym typeface="Roboto"/>
              </a:rPr>
              <a:t>        WHERE</a:t>
            </a:r>
            <a:r>
              <a:rPr lang="en" sz="1067">
                <a:solidFill>
                  <a:schemeClr val="dk1"/>
                </a:solidFill>
                <a:latin typeface="Roboto"/>
                <a:ea typeface="Roboto"/>
                <a:cs typeface="Roboto"/>
                <a:sym typeface="Roboto"/>
              </a:rPr>
              <a:t>  condition;)</a:t>
            </a:r>
            <a:endParaRPr sz="1067">
              <a:solidFill>
                <a:schemeClr val="dk1"/>
              </a:solidFill>
              <a:latin typeface="Roboto"/>
              <a:ea typeface="Roboto"/>
              <a:cs typeface="Roboto"/>
              <a:sym typeface="Roboto"/>
            </a:endParaRPr>
          </a:p>
        </p:txBody>
      </p:sp>
      <p:cxnSp>
        <p:nvCxnSpPr>
          <p:cNvPr id="358" name="Google Shape;358;p39"/>
          <p:cNvCxnSpPr/>
          <p:nvPr/>
        </p:nvCxnSpPr>
        <p:spPr>
          <a:xfrm>
            <a:off x="2924400" y="5603367"/>
            <a:ext cx="8797200" cy="30000"/>
          </a:xfrm>
          <a:prstGeom prst="straightConnector1">
            <a:avLst/>
          </a:prstGeom>
          <a:noFill/>
          <a:ln w="9525" cap="flat" cmpd="sng">
            <a:solidFill>
              <a:schemeClr val="dk2"/>
            </a:solidFill>
            <a:prstDash val="dot"/>
            <a:round/>
            <a:headEnd type="none" w="med" len="med"/>
            <a:tailEnd type="none" w="med" len="med"/>
          </a:ln>
        </p:spPr>
      </p:cxnSp>
      <p:cxnSp>
        <p:nvCxnSpPr>
          <p:cNvPr id="359" name="Google Shape;359;p39"/>
          <p:cNvCxnSpPr/>
          <p:nvPr/>
        </p:nvCxnSpPr>
        <p:spPr>
          <a:xfrm>
            <a:off x="2924400" y="2758567"/>
            <a:ext cx="8797200" cy="30000"/>
          </a:xfrm>
          <a:prstGeom prst="straightConnector1">
            <a:avLst/>
          </a:prstGeom>
          <a:noFill/>
          <a:ln w="9525" cap="flat" cmpd="sng">
            <a:solidFill>
              <a:schemeClr val="dk2"/>
            </a:solidFill>
            <a:prstDash val="dot"/>
            <a:round/>
            <a:headEnd type="none" w="med" len="med"/>
            <a:tailEnd type="none" w="med" len="med"/>
          </a:ln>
        </p:spPr>
      </p:cxnSp>
      <p:sp>
        <p:nvSpPr>
          <p:cNvPr id="360" name="Google Shape;360;p39"/>
          <p:cNvSpPr txBox="1"/>
          <p:nvPr/>
        </p:nvSpPr>
        <p:spPr>
          <a:xfrm>
            <a:off x="2719733" y="3590300"/>
            <a:ext cx="732800" cy="5388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DB </a:t>
            </a:r>
            <a:endParaRPr sz="1600">
              <a:solidFill>
                <a:srgbClr val="666666"/>
              </a:solidFill>
            </a:endParaRPr>
          </a:p>
          <a:p>
            <a:pPr>
              <a:lnSpc>
                <a:spcPct val="90000"/>
              </a:lnSpc>
              <a:spcBef>
                <a:spcPts val="667"/>
              </a:spcBef>
            </a:pPr>
            <a:endParaRPr sz="2667">
              <a:solidFill>
                <a:srgbClr val="666666"/>
              </a:solidFill>
            </a:endParaRPr>
          </a:p>
          <a:p>
            <a:pPr>
              <a:lnSpc>
                <a:spcPct val="90000"/>
              </a:lnSpc>
              <a:spcBef>
                <a:spcPts val="667"/>
              </a:spcBef>
            </a:pPr>
            <a:endParaRPr sz="2667">
              <a:solidFill>
                <a:srgbClr val="666666"/>
              </a:solidFill>
            </a:endParaRPr>
          </a:p>
        </p:txBody>
      </p:sp>
      <p:sp>
        <p:nvSpPr>
          <p:cNvPr id="361" name="Google Shape;361;p39"/>
          <p:cNvSpPr txBox="1"/>
          <p:nvPr/>
        </p:nvSpPr>
        <p:spPr>
          <a:xfrm>
            <a:off x="2719733" y="5927100"/>
            <a:ext cx="732800" cy="5388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Data </a:t>
            </a:r>
            <a:endParaRPr sz="1600">
              <a:solidFill>
                <a:srgbClr val="666666"/>
              </a:solidFill>
            </a:endParaRPr>
          </a:p>
          <a:p>
            <a:pPr>
              <a:lnSpc>
                <a:spcPct val="90000"/>
              </a:lnSpc>
              <a:spcBef>
                <a:spcPts val="667"/>
              </a:spcBef>
            </a:pPr>
            <a:endParaRPr sz="2667">
              <a:solidFill>
                <a:srgbClr val="666666"/>
              </a:solidFill>
            </a:endParaRPr>
          </a:p>
          <a:p>
            <a:pPr>
              <a:lnSpc>
                <a:spcPct val="90000"/>
              </a:lnSpc>
              <a:spcBef>
                <a:spcPts val="667"/>
              </a:spcBef>
            </a:pPr>
            <a:endParaRPr sz="2667">
              <a:solidFill>
                <a:srgbClr val="666666"/>
              </a:solidFill>
            </a:endParaRPr>
          </a:p>
        </p:txBody>
      </p:sp>
      <p:sp>
        <p:nvSpPr>
          <p:cNvPr id="362" name="Google Shape;362;p39"/>
          <p:cNvSpPr txBox="1"/>
          <p:nvPr/>
        </p:nvSpPr>
        <p:spPr>
          <a:xfrm>
            <a:off x="7620067" y="5688333"/>
            <a:ext cx="4473200" cy="958800"/>
          </a:xfrm>
          <a:prstGeom prst="rect">
            <a:avLst/>
          </a:prstGeom>
          <a:noFill/>
          <a:ln>
            <a:noFill/>
          </a:ln>
        </p:spPr>
        <p:txBody>
          <a:bodyPr spcFirstLastPara="1" wrap="square" lIns="121900" tIns="121900" rIns="121900" bIns="121900" anchor="t" anchorCtr="0">
            <a:noAutofit/>
          </a:bodyPr>
          <a:lstStyle/>
          <a:p>
            <a:pPr>
              <a:lnSpc>
                <a:spcPct val="90000"/>
              </a:lnSpc>
              <a:spcBef>
                <a:spcPts val="667"/>
              </a:spcBef>
            </a:pPr>
            <a:r>
              <a:rPr lang="en" sz="1600">
                <a:solidFill>
                  <a:srgbClr val="666666"/>
                </a:solidFill>
              </a:rPr>
              <a:t>100s of Scaling algorithms/systems? </a:t>
            </a:r>
            <a:r>
              <a:rPr lang="en" sz="1333">
                <a:solidFill>
                  <a:srgbClr val="666666"/>
                </a:solidFill>
              </a:rPr>
              <a:t>[Weeks 3..]</a:t>
            </a:r>
            <a:r>
              <a:rPr lang="en" sz="1600">
                <a:solidFill>
                  <a:srgbClr val="666666"/>
                </a:solidFill>
              </a:rPr>
              <a:t> </a:t>
            </a:r>
            <a:endParaRPr sz="1600">
              <a:solidFill>
                <a:srgbClr val="666666"/>
              </a:solidFill>
            </a:endParaRPr>
          </a:p>
          <a:p>
            <a:pPr marL="609585" indent="-406390">
              <a:lnSpc>
                <a:spcPct val="90000"/>
              </a:lnSpc>
              <a:spcBef>
                <a:spcPts val="667"/>
              </a:spcBef>
              <a:buClr>
                <a:srgbClr val="666666"/>
              </a:buClr>
              <a:buSzPts val="1200"/>
              <a:buChar char="-"/>
            </a:pPr>
            <a:r>
              <a:rPr lang="en" sz="1600">
                <a:solidFill>
                  <a:srgbClr val="666666"/>
                </a:solidFill>
              </a:rPr>
              <a:t>Data layout? [Row vs columns…]</a:t>
            </a:r>
            <a:endParaRPr sz="1600">
              <a:solidFill>
                <a:srgbClr val="666666"/>
              </a:solidFill>
            </a:endParaRPr>
          </a:p>
          <a:p>
            <a:pPr marL="609585" indent="-406390">
              <a:lnSpc>
                <a:spcPct val="90000"/>
              </a:lnSpc>
              <a:buClr>
                <a:srgbClr val="666666"/>
              </a:buClr>
              <a:buSzPts val="1200"/>
              <a:buChar char="-"/>
            </a:pPr>
            <a:r>
              <a:rPr lang="en" sz="1600">
                <a:solidFill>
                  <a:srgbClr val="666666"/>
                </a:solidFill>
              </a:rPr>
              <a:t>Data structs? [Indexing…]</a:t>
            </a:r>
            <a:endParaRPr sz="16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1000"/>
                                        <p:tgtEl>
                                          <p:spTgt spid="262"/>
                                        </p:tgtEl>
                                      </p:cBhvr>
                                    </p:animEffect>
                                  </p:childTnLst>
                                </p:cTn>
                              </p:par>
                              <p:par>
                                <p:cTn id="11" presetID="10"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1000"/>
                                        <p:tgtEl>
                                          <p:spTgt spid="265"/>
                                        </p:tgtEl>
                                      </p:cBhvr>
                                    </p:animEffect>
                                  </p:childTnLst>
                                </p:cTn>
                              </p:par>
                              <p:par>
                                <p:cTn id="14" presetID="10" presetClass="entr" presetSubtype="0" fill="hold" nodeType="withEffect">
                                  <p:stCondLst>
                                    <p:cond delay="0"/>
                                  </p:stCondLst>
                                  <p:childTnLst>
                                    <p:set>
                                      <p:cBhvr>
                                        <p:cTn id="15" dur="1" fill="hold">
                                          <p:stCondLst>
                                            <p:cond delay="0"/>
                                          </p:stCondLst>
                                        </p:cTn>
                                        <p:tgtEl>
                                          <p:spTgt spid="268"/>
                                        </p:tgtEl>
                                        <p:attrNameLst>
                                          <p:attrName>style.visibility</p:attrName>
                                        </p:attrNameLst>
                                      </p:cBhvr>
                                      <p:to>
                                        <p:strVal val="visible"/>
                                      </p:to>
                                    </p:set>
                                    <p:animEffect transition="in" filter="fade">
                                      <p:cBhvr>
                                        <p:cTn id="16" dur="1000"/>
                                        <p:tgtEl>
                                          <p:spTgt spid="268"/>
                                        </p:tgtEl>
                                      </p:cBhvr>
                                    </p:animEffect>
                                  </p:childTnLst>
                                </p:cTn>
                              </p:par>
                              <p:par>
                                <p:cTn id="17" presetID="10" presetClass="entr" presetSubtype="0" fill="hold"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100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74"/>
                                        </p:tgtEl>
                                        <p:attrNameLst>
                                          <p:attrName>style.visibility</p:attrName>
                                        </p:attrNameLst>
                                      </p:cBhvr>
                                      <p:to>
                                        <p:strVal val="visible"/>
                                      </p:to>
                                    </p:set>
                                    <p:animEffect transition="in" filter="fade">
                                      <p:cBhvr>
                                        <p:cTn id="22" dur="1000"/>
                                        <p:tgtEl>
                                          <p:spTgt spid="274"/>
                                        </p:tgtEl>
                                      </p:cBhvr>
                                    </p:animEffect>
                                  </p:childTnLst>
                                </p:cTn>
                              </p:par>
                              <p:par>
                                <p:cTn id="23" presetID="10" presetClass="entr" presetSubtype="0" fill="hold" nodeType="withEffect">
                                  <p:stCondLst>
                                    <p:cond delay="0"/>
                                  </p:stCondLst>
                                  <p:childTnLst>
                                    <p:set>
                                      <p:cBhvr>
                                        <p:cTn id="24" dur="1" fill="hold">
                                          <p:stCondLst>
                                            <p:cond delay="0"/>
                                          </p:stCondLst>
                                        </p:cTn>
                                        <p:tgtEl>
                                          <p:spTgt spid="277"/>
                                        </p:tgtEl>
                                        <p:attrNameLst>
                                          <p:attrName>style.visibility</p:attrName>
                                        </p:attrNameLst>
                                      </p:cBhvr>
                                      <p:to>
                                        <p:strVal val="visible"/>
                                      </p:to>
                                    </p:set>
                                    <p:animEffect transition="in" filter="fade">
                                      <p:cBhvr>
                                        <p:cTn id="25" dur="1000"/>
                                        <p:tgtEl>
                                          <p:spTgt spid="277"/>
                                        </p:tgtEl>
                                      </p:cBhvr>
                                    </p:animEffect>
                                  </p:childTnLst>
                                </p:cTn>
                              </p:par>
                              <p:par>
                                <p:cTn id="26" presetID="10" presetClass="entr" presetSubtype="0" fill="hold" nodeType="withEffect">
                                  <p:stCondLst>
                                    <p:cond delay="0"/>
                                  </p:stCondLst>
                                  <p:childTnLst>
                                    <p:set>
                                      <p:cBhvr>
                                        <p:cTn id="27" dur="1" fill="hold">
                                          <p:stCondLst>
                                            <p:cond delay="0"/>
                                          </p:stCondLst>
                                        </p:cTn>
                                        <p:tgtEl>
                                          <p:spTgt spid="280"/>
                                        </p:tgtEl>
                                        <p:attrNameLst>
                                          <p:attrName>style.visibility</p:attrName>
                                        </p:attrNameLst>
                                      </p:cBhvr>
                                      <p:to>
                                        <p:strVal val="visible"/>
                                      </p:to>
                                    </p:set>
                                    <p:animEffect transition="in" filter="fade">
                                      <p:cBhvr>
                                        <p:cTn id="28" dur="1000"/>
                                        <p:tgtEl>
                                          <p:spTgt spid="280"/>
                                        </p:tgtEl>
                                      </p:cBhvr>
                                    </p:animEffect>
                                  </p:childTnLst>
                                </p:cTn>
                              </p:par>
                              <p:par>
                                <p:cTn id="29" presetID="10" presetClass="entr" presetSubtype="0" fill="hold" nodeType="with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10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86"/>
                                        </p:tgtEl>
                                        <p:attrNameLst>
                                          <p:attrName>style.visibility</p:attrName>
                                        </p:attrNameLst>
                                      </p:cBhvr>
                                      <p:to>
                                        <p:strVal val="visible"/>
                                      </p:to>
                                    </p:set>
                                    <p:animEffect transition="in" filter="fade">
                                      <p:cBhvr>
                                        <p:cTn id="34" dur="1000"/>
                                        <p:tgtEl>
                                          <p:spTgt spid="286"/>
                                        </p:tgtEl>
                                      </p:cBhvr>
                                    </p:animEffect>
                                  </p:childTnLst>
                                </p:cTn>
                              </p:par>
                              <p:par>
                                <p:cTn id="35" presetID="10" presetClass="entr" presetSubtype="0" fill="hold" nodeType="withEffect">
                                  <p:stCondLst>
                                    <p:cond delay="0"/>
                                  </p:stCondLst>
                                  <p:childTnLst>
                                    <p:set>
                                      <p:cBhvr>
                                        <p:cTn id="36" dur="1" fill="hold">
                                          <p:stCondLst>
                                            <p:cond delay="0"/>
                                          </p:stCondLst>
                                        </p:cTn>
                                        <p:tgtEl>
                                          <p:spTgt spid="287"/>
                                        </p:tgtEl>
                                        <p:attrNameLst>
                                          <p:attrName>style.visibility</p:attrName>
                                        </p:attrNameLst>
                                      </p:cBhvr>
                                      <p:to>
                                        <p:strVal val="visible"/>
                                      </p:to>
                                    </p:set>
                                    <p:animEffect transition="in" filter="fade">
                                      <p:cBhvr>
                                        <p:cTn id="37" dur="1000"/>
                                        <p:tgtEl>
                                          <p:spTgt spid="287"/>
                                        </p:tgtEl>
                                      </p:cBhvr>
                                    </p:animEffect>
                                  </p:childTnLst>
                                </p:cTn>
                              </p:par>
                              <p:par>
                                <p:cTn id="38" presetID="10" presetClass="entr" presetSubtype="0" fill="hold" nodeType="withEffect">
                                  <p:stCondLst>
                                    <p:cond delay="0"/>
                                  </p:stCondLst>
                                  <p:childTnLst>
                                    <p:set>
                                      <p:cBhvr>
                                        <p:cTn id="39" dur="1" fill="hold">
                                          <p:stCondLst>
                                            <p:cond delay="0"/>
                                          </p:stCondLst>
                                        </p:cTn>
                                        <p:tgtEl>
                                          <p:spTgt spid="288"/>
                                        </p:tgtEl>
                                        <p:attrNameLst>
                                          <p:attrName>style.visibility</p:attrName>
                                        </p:attrNameLst>
                                      </p:cBhvr>
                                      <p:to>
                                        <p:strVal val="visible"/>
                                      </p:to>
                                    </p:set>
                                    <p:animEffect transition="in" filter="fade">
                                      <p:cBhvr>
                                        <p:cTn id="40" dur="1000"/>
                                        <p:tgtEl>
                                          <p:spTgt spid="288"/>
                                        </p:tgtEl>
                                      </p:cBhvr>
                                    </p:animEffect>
                                  </p:childTnLst>
                                </p:cTn>
                              </p:par>
                              <p:par>
                                <p:cTn id="41" presetID="10" presetClass="entr" presetSubtype="0" fill="hold" nodeType="withEffect">
                                  <p:stCondLst>
                                    <p:cond delay="0"/>
                                  </p:stCondLst>
                                  <p:childTnLst>
                                    <p:set>
                                      <p:cBhvr>
                                        <p:cTn id="42" dur="1" fill="hold">
                                          <p:stCondLst>
                                            <p:cond delay="0"/>
                                          </p:stCondLst>
                                        </p:cTn>
                                        <p:tgtEl>
                                          <p:spTgt spid="289"/>
                                        </p:tgtEl>
                                        <p:attrNameLst>
                                          <p:attrName>style.visibility</p:attrName>
                                        </p:attrNameLst>
                                      </p:cBhvr>
                                      <p:to>
                                        <p:strVal val="visible"/>
                                      </p:to>
                                    </p:set>
                                    <p:animEffect transition="in" filter="fade">
                                      <p:cBhvr>
                                        <p:cTn id="43" dur="1000"/>
                                        <p:tgtEl>
                                          <p:spTgt spid="289"/>
                                        </p:tgtEl>
                                      </p:cBhvr>
                                    </p:animEffect>
                                  </p:childTnLst>
                                </p:cTn>
                              </p:par>
                              <p:par>
                                <p:cTn id="44" presetID="10" presetClass="entr" presetSubtype="0" fill="hold"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10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357"/>
                                        </p:tgtEl>
                                        <p:attrNameLst>
                                          <p:attrName>style.visibility</p:attrName>
                                        </p:attrNameLst>
                                      </p:cBhvr>
                                      <p:to>
                                        <p:strVal val="visible"/>
                                      </p:to>
                                    </p:set>
                                    <p:animEffect transition="in" filter="fade">
                                      <p:cBhvr>
                                        <p:cTn id="49" dur="1000"/>
                                        <p:tgtEl>
                                          <p:spTgt spid="35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9"/>
                                        </p:tgtEl>
                                        <p:attrNameLst>
                                          <p:attrName>style.visibility</p:attrName>
                                        </p:attrNameLst>
                                      </p:cBhvr>
                                      <p:to>
                                        <p:strVal val="visible"/>
                                      </p:to>
                                    </p:set>
                                    <p:animEffect transition="in" filter="fade">
                                      <p:cBhvr>
                                        <p:cTn id="54" dur="1000"/>
                                        <p:tgtEl>
                                          <p:spTgt spid="259"/>
                                        </p:tgtEl>
                                      </p:cBhvr>
                                    </p:animEffect>
                                  </p:childTnLst>
                                </p:cTn>
                              </p:par>
                              <p:par>
                                <p:cTn id="55" presetID="10" presetClass="entr" presetSubtype="0" fill="hold" nodeType="withEffect">
                                  <p:stCondLst>
                                    <p:cond delay="0"/>
                                  </p:stCondLst>
                                  <p:childTnLst>
                                    <p:set>
                                      <p:cBhvr>
                                        <p:cTn id="56" dur="1" fill="hold">
                                          <p:stCondLst>
                                            <p:cond delay="0"/>
                                          </p:stCondLst>
                                        </p:cTn>
                                        <p:tgtEl>
                                          <p:spTgt spid="292"/>
                                        </p:tgtEl>
                                        <p:attrNameLst>
                                          <p:attrName>style.visibility</p:attrName>
                                        </p:attrNameLst>
                                      </p:cBhvr>
                                      <p:to>
                                        <p:strVal val="visible"/>
                                      </p:to>
                                    </p:set>
                                    <p:animEffect transition="in" filter="fade">
                                      <p:cBhvr>
                                        <p:cTn id="57" dur="1000"/>
                                        <p:tgtEl>
                                          <p:spTgt spid="292"/>
                                        </p:tgtEl>
                                      </p:cBhvr>
                                    </p:animEffect>
                                  </p:childTnLst>
                                </p:cTn>
                              </p:par>
                              <p:par>
                                <p:cTn id="58" presetID="10" presetClass="entr" presetSubtype="0" fill="hold" nodeType="withEffect">
                                  <p:stCondLst>
                                    <p:cond delay="0"/>
                                  </p:stCondLst>
                                  <p:childTnLst>
                                    <p:set>
                                      <p:cBhvr>
                                        <p:cTn id="59" dur="1" fill="hold">
                                          <p:stCondLst>
                                            <p:cond delay="0"/>
                                          </p:stCondLst>
                                        </p:cTn>
                                        <p:tgtEl>
                                          <p:spTgt spid="322"/>
                                        </p:tgtEl>
                                        <p:attrNameLst>
                                          <p:attrName>style.visibility</p:attrName>
                                        </p:attrNameLst>
                                      </p:cBhvr>
                                      <p:to>
                                        <p:strVal val="visible"/>
                                      </p:to>
                                    </p:set>
                                    <p:animEffect transition="in" filter="fade">
                                      <p:cBhvr>
                                        <p:cTn id="60" dur="1000"/>
                                        <p:tgtEl>
                                          <p:spTgt spid="322"/>
                                        </p:tgtEl>
                                      </p:cBhvr>
                                    </p:animEffect>
                                  </p:childTnLst>
                                </p:cTn>
                              </p:par>
                              <p:par>
                                <p:cTn id="61" presetID="10" presetClass="entr" presetSubtype="0" fill="hold" nodeType="withEffect">
                                  <p:stCondLst>
                                    <p:cond delay="0"/>
                                  </p:stCondLst>
                                  <p:childTnLst>
                                    <p:set>
                                      <p:cBhvr>
                                        <p:cTn id="62" dur="1" fill="hold">
                                          <p:stCondLst>
                                            <p:cond delay="0"/>
                                          </p:stCondLst>
                                        </p:cTn>
                                        <p:tgtEl>
                                          <p:spTgt spid="325"/>
                                        </p:tgtEl>
                                        <p:attrNameLst>
                                          <p:attrName>style.visibility</p:attrName>
                                        </p:attrNameLst>
                                      </p:cBhvr>
                                      <p:to>
                                        <p:strVal val="visible"/>
                                      </p:to>
                                    </p:set>
                                    <p:animEffect transition="in" filter="fade">
                                      <p:cBhvr>
                                        <p:cTn id="63" dur="1000"/>
                                        <p:tgtEl>
                                          <p:spTgt spid="325"/>
                                        </p:tgtEl>
                                      </p:cBhvr>
                                    </p:animEffect>
                                  </p:childTnLst>
                                </p:cTn>
                              </p:par>
                              <p:par>
                                <p:cTn id="64" presetID="10" presetClass="entr" presetSubtype="0" fill="hold" nodeType="withEffect">
                                  <p:stCondLst>
                                    <p:cond delay="0"/>
                                  </p:stCondLst>
                                  <p:childTnLst>
                                    <p:set>
                                      <p:cBhvr>
                                        <p:cTn id="65" dur="1" fill="hold">
                                          <p:stCondLst>
                                            <p:cond delay="0"/>
                                          </p:stCondLst>
                                        </p:cTn>
                                        <p:tgtEl>
                                          <p:spTgt spid="328"/>
                                        </p:tgtEl>
                                        <p:attrNameLst>
                                          <p:attrName>style.visibility</p:attrName>
                                        </p:attrNameLst>
                                      </p:cBhvr>
                                      <p:to>
                                        <p:strVal val="visible"/>
                                      </p:to>
                                    </p:set>
                                    <p:animEffect transition="in" filter="fade">
                                      <p:cBhvr>
                                        <p:cTn id="66" dur="1000"/>
                                        <p:tgtEl>
                                          <p:spTgt spid="328"/>
                                        </p:tgtEl>
                                      </p:cBhvr>
                                    </p:animEffect>
                                  </p:childTnLst>
                                </p:cTn>
                              </p:par>
                              <p:par>
                                <p:cTn id="67" presetID="10" presetClass="entr" presetSubtype="0" fill="hold" nodeType="withEffect">
                                  <p:stCondLst>
                                    <p:cond delay="0"/>
                                  </p:stCondLst>
                                  <p:childTnLst>
                                    <p:set>
                                      <p:cBhvr>
                                        <p:cTn id="68" dur="1" fill="hold">
                                          <p:stCondLst>
                                            <p:cond delay="0"/>
                                          </p:stCondLst>
                                        </p:cTn>
                                        <p:tgtEl>
                                          <p:spTgt spid="331"/>
                                        </p:tgtEl>
                                        <p:attrNameLst>
                                          <p:attrName>style.visibility</p:attrName>
                                        </p:attrNameLst>
                                      </p:cBhvr>
                                      <p:to>
                                        <p:strVal val="visible"/>
                                      </p:to>
                                    </p:set>
                                    <p:animEffect transition="in" filter="fade">
                                      <p:cBhvr>
                                        <p:cTn id="69" dur="1000"/>
                                        <p:tgtEl>
                                          <p:spTgt spid="331"/>
                                        </p:tgtEl>
                                      </p:cBhvr>
                                    </p:animEffect>
                                  </p:childTnLst>
                                </p:cTn>
                              </p:par>
                              <p:par>
                                <p:cTn id="70" presetID="10" presetClass="entr" presetSubtype="0" fill="hold" nodeType="withEffect">
                                  <p:stCondLst>
                                    <p:cond delay="0"/>
                                  </p:stCondLst>
                                  <p:childTnLst>
                                    <p:set>
                                      <p:cBhvr>
                                        <p:cTn id="71" dur="1" fill="hold">
                                          <p:stCondLst>
                                            <p:cond delay="0"/>
                                          </p:stCondLst>
                                        </p:cTn>
                                        <p:tgtEl>
                                          <p:spTgt spid="334"/>
                                        </p:tgtEl>
                                        <p:attrNameLst>
                                          <p:attrName>style.visibility</p:attrName>
                                        </p:attrNameLst>
                                      </p:cBhvr>
                                      <p:to>
                                        <p:strVal val="visible"/>
                                      </p:to>
                                    </p:set>
                                    <p:animEffect transition="in" filter="fade">
                                      <p:cBhvr>
                                        <p:cTn id="72" dur="1000"/>
                                        <p:tgtEl>
                                          <p:spTgt spid="334"/>
                                        </p:tgtEl>
                                      </p:cBhvr>
                                    </p:animEffect>
                                  </p:childTnLst>
                                </p:cTn>
                              </p:par>
                              <p:par>
                                <p:cTn id="73" presetID="10" presetClass="entr" presetSubtype="0" fill="hold" nodeType="withEffect">
                                  <p:stCondLst>
                                    <p:cond delay="0"/>
                                  </p:stCondLst>
                                  <p:childTnLst>
                                    <p:set>
                                      <p:cBhvr>
                                        <p:cTn id="74" dur="1" fill="hold">
                                          <p:stCondLst>
                                            <p:cond delay="0"/>
                                          </p:stCondLst>
                                        </p:cTn>
                                        <p:tgtEl>
                                          <p:spTgt spid="337"/>
                                        </p:tgtEl>
                                        <p:attrNameLst>
                                          <p:attrName>style.visibility</p:attrName>
                                        </p:attrNameLst>
                                      </p:cBhvr>
                                      <p:to>
                                        <p:strVal val="visible"/>
                                      </p:to>
                                    </p:set>
                                    <p:animEffect transition="in" filter="fade">
                                      <p:cBhvr>
                                        <p:cTn id="75" dur="1000"/>
                                        <p:tgtEl>
                                          <p:spTgt spid="337"/>
                                        </p:tgtEl>
                                      </p:cBhvr>
                                    </p:animEffect>
                                  </p:childTnLst>
                                </p:cTn>
                              </p:par>
                              <p:par>
                                <p:cTn id="76" presetID="10" presetClass="entr" presetSubtype="0" fill="hold" nodeType="withEffect">
                                  <p:stCondLst>
                                    <p:cond delay="0"/>
                                  </p:stCondLst>
                                  <p:childTnLst>
                                    <p:set>
                                      <p:cBhvr>
                                        <p:cTn id="77" dur="1" fill="hold">
                                          <p:stCondLst>
                                            <p:cond delay="0"/>
                                          </p:stCondLst>
                                        </p:cTn>
                                        <p:tgtEl>
                                          <p:spTgt spid="340"/>
                                        </p:tgtEl>
                                        <p:attrNameLst>
                                          <p:attrName>style.visibility</p:attrName>
                                        </p:attrNameLst>
                                      </p:cBhvr>
                                      <p:to>
                                        <p:strVal val="visible"/>
                                      </p:to>
                                    </p:set>
                                    <p:animEffect transition="in" filter="fade">
                                      <p:cBhvr>
                                        <p:cTn id="78" dur="1000"/>
                                        <p:tgtEl>
                                          <p:spTgt spid="340"/>
                                        </p:tgtEl>
                                      </p:cBhvr>
                                    </p:animEffect>
                                  </p:childTnLst>
                                </p:cTn>
                              </p:par>
                              <p:par>
                                <p:cTn id="79" presetID="10" presetClass="entr" presetSubtype="0" fill="hold" nodeType="withEffect">
                                  <p:stCondLst>
                                    <p:cond delay="0"/>
                                  </p:stCondLst>
                                  <p:childTnLst>
                                    <p:set>
                                      <p:cBhvr>
                                        <p:cTn id="80" dur="1" fill="hold">
                                          <p:stCondLst>
                                            <p:cond delay="0"/>
                                          </p:stCondLst>
                                        </p:cTn>
                                        <p:tgtEl>
                                          <p:spTgt spid="343"/>
                                        </p:tgtEl>
                                        <p:attrNameLst>
                                          <p:attrName>style.visibility</p:attrName>
                                        </p:attrNameLst>
                                      </p:cBhvr>
                                      <p:to>
                                        <p:strVal val="visible"/>
                                      </p:to>
                                    </p:set>
                                    <p:animEffect transition="in" filter="fade">
                                      <p:cBhvr>
                                        <p:cTn id="81" dur="1000"/>
                                        <p:tgtEl>
                                          <p:spTgt spid="343"/>
                                        </p:tgtEl>
                                      </p:cBhvr>
                                    </p:animEffect>
                                  </p:childTnLst>
                                </p:cTn>
                              </p:par>
                              <p:par>
                                <p:cTn id="82" presetID="10" presetClass="entr" presetSubtype="0" fill="hold" nodeType="withEffect">
                                  <p:stCondLst>
                                    <p:cond delay="0"/>
                                  </p:stCondLst>
                                  <p:childTnLst>
                                    <p:set>
                                      <p:cBhvr>
                                        <p:cTn id="83" dur="1" fill="hold">
                                          <p:stCondLst>
                                            <p:cond delay="0"/>
                                          </p:stCondLst>
                                        </p:cTn>
                                        <p:tgtEl>
                                          <p:spTgt spid="346"/>
                                        </p:tgtEl>
                                        <p:attrNameLst>
                                          <p:attrName>style.visibility</p:attrName>
                                        </p:attrNameLst>
                                      </p:cBhvr>
                                      <p:to>
                                        <p:strVal val="visible"/>
                                      </p:to>
                                    </p:set>
                                    <p:animEffect transition="in" filter="fade">
                                      <p:cBhvr>
                                        <p:cTn id="84" dur="1000"/>
                                        <p:tgtEl>
                                          <p:spTgt spid="346"/>
                                        </p:tgtEl>
                                      </p:cBhvr>
                                    </p:animEffect>
                                  </p:childTnLst>
                                </p:cTn>
                              </p:par>
                              <p:par>
                                <p:cTn id="85" presetID="10" presetClass="entr" presetSubtype="0" fill="hold" nodeType="withEffect">
                                  <p:stCondLst>
                                    <p:cond delay="0"/>
                                  </p:stCondLst>
                                  <p:childTnLst>
                                    <p:set>
                                      <p:cBhvr>
                                        <p:cTn id="86" dur="1" fill="hold">
                                          <p:stCondLst>
                                            <p:cond delay="0"/>
                                          </p:stCondLst>
                                        </p:cTn>
                                        <p:tgtEl>
                                          <p:spTgt spid="347"/>
                                        </p:tgtEl>
                                        <p:attrNameLst>
                                          <p:attrName>style.visibility</p:attrName>
                                        </p:attrNameLst>
                                      </p:cBhvr>
                                      <p:to>
                                        <p:strVal val="visible"/>
                                      </p:to>
                                    </p:set>
                                    <p:animEffect transition="in" filter="fade">
                                      <p:cBhvr>
                                        <p:cTn id="87" dur="1000"/>
                                        <p:tgtEl>
                                          <p:spTgt spid="347"/>
                                        </p:tgtEl>
                                      </p:cBhvr>
                                    </p:animEffect>
                                  </p:childTnLst>
                                </p:cTn>
                              </p:par>
                              <p:par>
                                <p:cTn id="88" presetID="10" presetClass="entr" presetSubtype="0" fill="hold" nodeType="withEffect">
                                  <p:stCondLst>
                                    <p:cond delay="0"/>
                                  </p:stCondLst>
                                  <p:childTnLst>
                                    <p:set>
                                      <p:cBhvr>
                                        <p:cTn id="89" dur="1" fill="hold">
                                          <p:stCondLst>
                                            <p:cond delay="0"/>
                                          </p:stCondLst>
                                        </p:cTn>
                                        <p:tgtEl>
                                          <p:spTgt spid="348"/>
                                        </p:tgtEl>
                                        <p:attrNameLst>
                                          <p:attrName>style.visibility</p:attrName>
                                        </p:attrNameLst>
                                      </p:cBhvr>
                                      <p:to>
                                        <p:strVal val="visible"/>
                                      </p:to>
                                    </p:set>
                                    <p:animEffect transition="in" filter="fade">
                                      <p:cBhvr>
                                        <p:cTn id="90" dur="1000"/>
                                        <p:tgtEl>
                                          <p:spTgt spid="348"/>
                                        </p:tgtEl>
                                      </p:cBhvr>
                                    </p:animEffect>
                                  </p:childTnLst>
                                </p:cTn>
                              </p:par>
                              <p:par>
                                <p:cTn id="91" presetID="10" presetClass="entr" presetSubtype="0" fill="hold" nodeType="withEffect">
                                  <p:stCondLst>
                                    <p:cond delay="0"/>
                                  </p:stCondLst>
                                  <p:childTnLst>
                                    <p:set>
                                      <p:cBhvr>
                                        <p:cTn id="92" dur="1" fill="hold">
                                          <p:stCondLst>
                                            <p:cond delay="0"/>
                                          </p:stCondLst>
                                        </p:cTn>
                                        <p:tgtEl>
                                          <p:spTgt spid="349"/>
                                        </p:tgtEl>
                                        <p:attrNameLst>
                                          <p:attrName>style.visibility</p:attrName>
                                        </p:attrNameLst>
                                      </p:cBhvr>
                                      <p:to>
                                        <p:strVal val="visible"/>
                                      </p:to>
                                    </p:set>
                                    <p:animEffect transition="in" filter="fade">
                                      <p:cBhvr>
                                        <p:cTn id="93" dur="1000"/>
                                        <p:tgtEl>
                                          <p:spTgt spid="349"/>
                                        </p:tgtEl>
                                      </p:cBhvr>
                                    </p:animEffect>
                                  </p:childTnLst>
                                </p:cTn>
                              </p:par>
                              <p:par>
                                <p:cTn id="94" presetID="10" presetClass="entr" presetSubtype="0" fill="hold" nodeType="withEffect">
                                  <p:stCondLst>
                                    <p:cond delay="0"/>
                                  </p:stCondLst>
                                  <p:childTnLst>
                                    <p:set>
                                      <p:cBhvr>
                                        <p:cTn id="95" dur="1" fill="hold">
                                          <p:stCondLst>
                                            <p:cond delay="0"/>
                                          </p:stCondLst>
                                        </p:cTn>
                                        <p:tgtEl>
                                          <p:spTgt spid="356"/>
                                        </p:tgtEl>
                                        <p:attrNameLst>
                                          <p:attrName>style.visibility</p:attrName>
                                        </p:attrNameLst>
                                      </p:cBhvr>
                                      <p:to>
                                        <p:strVal val="visible"/>
                                      </p:to>
                                    </p:set>
                                    <p:animEffect transition="in" filter="fade">
                                      <p:cBhvr>
                                        <p:cTn id="96" dur="1000"/>
                                        <p:tgtEl>
                                          <p:spTgt spid="35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62"/>
                                        </p:tgtEl>
                                        <p:attrNameLst>
                                          <p:attrName>style.visibility</p:attrName>
                                        </p:attrNameLst>
                                      </p:cBhvr>
                                      <p:to>
                                        <p:strVal val="visible"/>
                                      </p:to>
                                    </p:set>
                                    <p:animEffect transition="in" filter="fade">
                                      <p:cBhvr>
                                        <p:cTn id="101"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p:nvPr/>
        </p:nvSpPr>
        <p:spPr>
          <a:xfrm>
            <a:off x="735367" y="1501000"/>
            <a:ext cx="1961600" cy="632000"/>
          </a:xfrm>
          <a:prstGeom prst="rect">
            <a:avLst/>
          </a:prstGeom>
          <a:noFill/>
          <a:ln>
            <a:noFill/>
          </a:ln>
        </p:spPr>
        <p:txBody>
          <a:bodyPr spcFirstLastPara="1" wrap="square" lIns="121900" tIns="121900" rIns="121900" bIns="121900" anchor="t" anchorCtr="0">
            <a:noAutofit/>
          </a:bodyPr>
          <a:lstStyle/>
          <a:p>
            <a:pPr>
              <a:lnSpc>
                <a:spcPct val="115000"/>
              </a:lnSpc>
            </a:pPr>
            <a:endParaRPr sz="2400"/>
          </a:p>
        </p:txBody>
      </p:sp>
      <p:sp>
        <p:nvSpPr>
          <p:cNvPr id="173" name="Google Shape;173;p29"/>
          <p:cNvSpPr/>
          <p:nvPr/>
        </p:nvSpPr>
        <p:spPr>
          <a:xfrm>
            <a:off x="4525500" y="1308700"/>
            <a:ext cx="2448800" cy="21204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2400"/>
          </a:p>
        </p:txBody>
      </p:sp>
      <p:sp>
        <p:nvSpPr>
          <p:cNvPr id="174" name="Google Shape;174;p29"/>
          <p:cNvSpPr txBox="1"/>
          <p:nvPr/>
        </p:nvSpPr>
        <p:spPr>
          <a:xfrm>
            <a:off x="4647133" y="1409867"/>
            <a:ext cx="2551200" cy="632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u="sng">
                <a:solidFill>
                  <a:schemeClr val="dk2"/>
                </a:solidFill>
                <a:latin typeface="Roboto"/>
                <a:ea typeface="Roboto"/>
                <a:cs typeface="Roboto"/>
                <a:sym typeface="Roboto"/>
              </a:rPr>
              <a:t>MAP + FILTER</a:t>
            </a:r>
            <a:endParaRPr sz="1600">
              <a:latin typeface="Roboto"/>
              <a:ea typeface="Roboto"/>
              <a:cs typeface="Roboto"/>
              <a:sym typeface="Roboto"/>
            </a:endParaRPr>
          </a:p>
        </p:txBody>
      </p:sp>
      <p:sp>
        <p:nvSpPr>
          <p:cNvPr id="175" name="Google Shape;175;p29"/>
          <p:cNvSpPr/>
          <p:nvPr/>
        </p:nvSpPr>
        <p:spPr>
          <a:xfrm>
            <a:off x="803133" y="1308700"/>
            <a:ext cx="2275600" cy="19236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2400"/>
          </a:p>
        </p:txBody>
      </p:sp>
      <p:sp>
        <p:nvSpPr>
          <p:cNvPr id="176" name="Google Shape;176;p29"/>
          <p:cNvSpPr txBox="1"/>
          <p:nvPr/>
        </p:nvSpPr>
        <p:spPr>
          <a:xfrm>
            <a:off x="4606167" y="1912700"/>
            <a:ext cx="2551200" cy="1207600"/>
          </a:xfrm>
          <a:prstGeom prst="rect">
            <a:avLst/>
          </a:prstGeom>
          <a:noFill/>
          <a:ln>
            <a:noFill/>
          </a:ln>
        </p:spPr>
        <p:txBody>
          <a:bodyPr spcFirstLastPara="1" wrap="square" lIns="121900" tIns="121900" rIns="121900" bIns="121900" anchor="t" anchorCtr="0">
            <a:noAutofit/>
          </a:bodyPr>
          <a:lstStyle/>
          <a:p>
            <a:r>
              <a:rPr lang="en" sz="1600">
                <a:solidFill>
                  <a:srgbClr val="434343"/>
                </a:solidFill>
                <a:latin typeface="Roboto"/>
                <a:ea typeface="Roboto"/>
                <a:cs typeface="Roboto"/>
                <a:sym typeface="Roboto"/>
              </a:rPr>
              <a:t>Single table query</a:t>
            </a:r>
            <a:endParaRPr sz="1600">
              <a:solidFill>
                <a:srgbClr val="434343"/>
              </a:solidFill>
              <a:latin typeface="Roboto"/>
              <a:ea typeface="Roboto"/>
              <a:cs typeface="Roboto"/>
              <a:sym typeface="Roboto"/>
            </a:endParaRPr>
          </a:p>
          <a:p>
            <a:endParaRPr sz="1600">
              <a:solidFill>
                <a:srgbClr val="0000FF"/>
              </a:solidFill>
              <a:latin typeface="Roboto"/>
              <a:ea typeface="Roboto"/>
              <a:cs typeface="Roboto"/>
              <a:sym typeface="Roboto"/>
            </a:endParaRPr>
          </a:p>
          <a:p>
            <a:r>
              <a:rPr lang="en" sz="1600">
                <a:solidFill>
                  <a:srgbClr val="0000FF"/>
                </a:solidFill>
                <a:latin typeface="Roboto"/>
                <a:ea typeface="Roboto"/>
                <a:cs typeface="Roboto"/>
                <a:sym typeface="Roboto"/>
              </a:rPr>
              <a:t>SELECT</a:t>
            </a:r>
            <a:r>
              <a:rPr lang="en" sz="1600">
                <a:latin typeface="Roboto"/>
                <a:ea typeface="Roboto"/>
                <a:cs typeface="Roboto"/>
                <a:sym typeface="Roboto"/>
              </a:rPr>
              <a:t>  c1, c2 </a:t>
            </a:r>
            <a:endParaRPr sz="1600">
              <a:latin typeface="Roboto"/>
              <a:ea typeface="Roboto"/>
              <a:cs typeface="Roboto"/>
              <a:sym typeface="Roboto"/>
            </a:endParaRPr>
          </a:p>
          <a:p>
            <a:r>
              <a:rPr lang="en" sz="1600">
                <a:solidFill>
                  <a:srgbClr val="0000FF"/>
                </a:solidFill>
                <a:latin typeface="Roboto"/>
                <a:ea typeface="Roboto"/>
                <a:cs typeface="Roboto"/>
                <a:sym typeface="Roboto"/>
              </a:rPr>
              <a:t>FROM</a:t>
            </a:r>
            <a:r>
              <a:rPr lang="en" sz="1600">
                <a:latin typeface="Roboto"/>
                <a:ea typeface="Roboto"/>
                <a:cs typeface="Roboto"/>
                <a:sym typeface="Roboto"/>
              </a:rPr>
              <a:t>     T</a:t>
            </a:r>
            <a:endParaRPr sz="1600">
              <a:latin typeface="Roboto"/>
              <a:ea typeface="Roboto"/>
              <a:cs typeface="Roboto"/>
              <a:sym typeface="Roboto"/>
            </a:endParaRPr>
          </a:p>
          <a:p>
            <a:r>
              <a:rPr lang="en" sz="1600">
                <a:solidFill>
                  <a:srgbClr val="0000FF"/>
                </a:solidFill>
                <a:latin typeface="Roboto"/>
                <a:ea typeface="Roboto"/>
                <a:cs typeface="Roboto"/>
                <a:sym typeface="Roboto"/>
              </a:rPr>
              <a:t>WHERE</a:t>
            </a:r>
            <a:r>
              <a:rPr lang="en" sz="1600">
                <a:latin typeface="Roboto"/>
                <a:ea typeface="Roboto"/>
                <a:cs typeface="Roboto"/>
                <a:sym typeface="Roboto"/>
              </a:rPr>
              <a:t>  condition;</a:t>
            </a:r>
            <a:endParaRPr sz="1600">
              <a:latin typeface="Roboto"/>
              <a:ea typeface="Roboto"/>
              <a:cs typeface="Roboto"/>
              <a:sym typeface="Roboto"/>
            </a:endParaRPr>
          </a:p>
          <a:p>
            <a:r>
              <a:rPr lang="en" sz="2400">
                <a:latin typeface="Roboto"/>
                <a:ea typeface="Roboto"/>
                <a:cs typeface="Roboto"/>
                <a:sym typeface="Roboto"/>
              </a:rPr>
              <a:t>	</a:t>
            </a:r>
            <a:endParaRPr sz="1600">
              <a:latin typeface="Roboto Light"/>
              <a:ea typeface="Roboto Light"/>
              <a:cs typeface="Roboto Light"/>
              <a:sym typeface="Roboto Light"/>
            </a:endParaRPr>
          </a:p>
        </p:txBody>
      </p:sp>
      <p:sp>
        <p:nvSpPr>
          <p:cNvPr id="177" name="Google Shape;177;p29"/>
          <p:cNvSpPr txBox="1"/>
          <p:nvPr/>
        </p:nvSpPr>
        <p:spPr>
          <a:xfrm>
            <a:off x="680400" y="1668167"/>
            <a:ext cx="2448800" cy="13396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	</a:t>
            </a:r>
            <a:r>
              <a:rPr lang="en" sz="1600">
                <a:latin typeface="Roboto Light"/>
                <a:ea typeface="Roboto Light"/>
                <a:cs typeface="Roboto Light"/>
                <a:sym typeface="Roboto Light"/>
              </a:rPr>
              <a:t>Int32, int64</a:t>
            </a:r>
            <a:endParaRPr sz="1600">
              <a:latin typeface="Roboto Light"/>
              <a:ea typeface="Roboto Light"/>
              <a:cs typeface="Roboto Light"/>
              <a:sym typeface="Roboto Light"/>
            </a:endParaRPr>
          </a:p>
          <a:p>
            <a:r>
              <a:rPr lang="en" sz="1600">
                <a:latin typeface="Roboto Light"/>
                <a:ea typeface="Roboto Light"/>
                <a:cs typeface="Roboto Light"/>
                <a:sym typeface="Roboto Light"/>
              </a:rPr>
              <a:t>	Char[n] …</a:t>
            </a:r>
            <a:endParaRPr sz="1600">
              <a:latin typeface="Roboto Light"/>
              <a:ea typeface="Roboto Light"/>
              <a:cs typeface="Roboto Light"/>
              <a:sym typeface="Roboto Light"/>
            </a:endParaRPr>
          </a:p>
          <a:p>
            <a:r>
              <a:rPr lang="en" sz="1600">
                <a:latin typeface="Roboto Light"/>
                <a:ea typeface="Roboto Light"/>
                <a:cs typeface="Roboto Light"/>
                <a:sym typeface="Roboto Light"/>
              </a:rPr>
              <a:t>	Float32, float64</a:t>
            </a:r>
            <a:endParaRPr sz="1600">
              <a:latin typeface="Roboto Light"/>
              <a:ea typeface="Roboto Light"/>
              <a:cs typeface="Roboto Light"/>
              <a:sym typeface="Roboto Light"/>
            </a:endParaRPr>
          </a:p>
        </p:txBody>
      </p:sp>
      <p:sp>
        <p:nvSpPr>
          <p:cNvPr id="178" name="Google Shape;178;p29"/>
          <p:cNvSpPr/>
          <p:nvPr/>
        </p:nvSpPr>
        <p:spPr>
          <a:xfrm>
            <a:off x="8386300" y="1308700"/>
            <a:ext cx="2613600" cy="22016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2400"/>
          </a:p>
        </p:txBody>
      </p:sp>
      <p:sp>
        <p:nvSpPr>
          <p:cNvPr id="179" name="Google Shape;179;p29"/>
          <p:cNvSpPr txBox="1"/>
          <p:nvPr/>
        </p:nvSpPr>
        <p:spPr>
          <a:xfrm>
            <a:off x="8507933" y="1409867"/>
            <a:ext cx="2551200" cy="632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u="sng">
                <a:solidFill>
                  <a:schemeClr val="dk2"/>
                </a:solidFill>
                <a:latin typeface="Roboto"/>
                <a:ea typeface="Roboto"/>
                <a:cs typeface="Roboto"/>
                <a:sym typeface="Roboto"/>
              </a:rPr>
              <a:t>REDUCE/AGGREGATE</a:t>
            </a:r>
            <a:endParaRPr sz="1600">
              <a:latin typeface="Roboto"/>
              <a:ea typeface="Roboto"/>
              <a:cs typeface="Roboto"/>
              <a:sym typeface="Roboto"/>
            </a:endParaRPr>
          </a:p>
        </p:txBody>
      </p:sp>
      <p:sp>
        <p:nvSpPr>
          <p:cNvPr id="180" name="Google Shape;180;p29"/>
          <p:cNvSpPr txBox="1"/>
          <p:nvPr/>
        </p:nvSpPr>
        <p:spPr>
          <a:xfrm>
            <a:off x="8466967" y="1912700"/>
            <a:ext cx="2551200" cy="1207600"/>
          </a:xfrm>
          <a:prstGeom prst="rect">
            <a:avLst/>
          </a:prstGeom>
          <a:noFill/>
          <a:ln>
            <a:noFill/>
          </a:ln>
        </p:spPr>
        <p:txBody>
          <a:bodyPr spcFirstLastPara="1" wrap="square" lIns="121900" tIns="121900" rIns="121900" bIns="121900" anchor="t" anchorCtr="0">
            <a:noAutofit/>
          </a:bodyPr>
          <a:lstStyle/>
          <a:p>
            <a:endParaRPr sz="1600">
              <a:solidFill>
                <a:srgbClr val="0000FF"/>
              </a:solidFill>
              <a:latin typeface="Roboto"/>
              <a:ea typeface="Roboto"/>
              <a:cs typeface="Roboto"/>
              <a:sym typeface="Roboto"/>
            </a:endParaRPr>
          </a:p>
          <a:p>
            <a:r>
              <a:rPr lang="en" sz="1600">
                <a:solidFill>
                  <a:srgbClr val="0000FF"/>
                </a:solidFill>
                <a:latin typeface="Roboto"/>
                <a:ea typeface="Roboto"/>
                <a:cs typeface="Roboto"/>
                <a:sym typeface="Roboto"/>
              </a:rPr>
              <a:t>SELECT</a:t>
            </a:r>
            <a:r>
              <a:rPr lang="en" sz="1600">
                <a:latin typeface="Roboto"/>
                <a:ea typeface="Roboto"/>
                <a:cs typeface="Roboto"/>
                <a:sym typeface="Roboto"/>
              </a:rPr>
              <a:t>  SUM(c1*c2) </a:t>
            </a:r>
            <a:endParaRPr sz="1600">
              <a:latin typeface="Roboto"/>
              <a:ea typeface="Roboto"/>
              <a:cs typeface="Roboto"/>
              <a:sym typeface="Roboto"/>
            </a:endParaRPr>
          </a:p>
          <a:p>
            <a:r>
              <a:rPr lang="en" sz="1600">
                <a:solidFill>
                  <a:srgbClr val="0000FF"/>
                </a:solidFill>
                <a:latin typeface="Roboto"/>
                <a:ea typeface="Roboto"/>
                <a:cs typeface="Roboto"/>
                <a:sym typeface="Roboto"/>
              </a:rPr>
              <a:t>FROM</a:t>
            </a:r>
            <a:r>
              <a:rPr lang="en" sz="1600">
                <a:latin typeface="Roboto"/>
                <a:ea typeface="Roboto"/>
                <a:cs typeface="Roboto"/>
                <a:sym typeface="Roboto"/>
              </a:rPr>
              <a:t>     T</a:t>
            </a:r>
            <a:endParaRPr sz="1600">
              <a:latin typeface="Roboto"/>
              <a:ea typeface="Roboto"/>
              <a:cs typeface="Roboto"/>
              <a:sym typeface="Roboto"/>
            </a:endParaRPr>
          </a:p>
          <a:p>
            <a:r>
              <a:rPr lang="en" sz="1600">
                <a:solidFill>
                  <a:srgbClr val="0000FF"/>
                </a:solidFill>
                <a:latin typeface="Roboto"/>
                <a:ea typeface="Roboto"/>
                <a:cs typeface="Roboto"/>
                <a:sym typeface="Roboto"/>
              </a:rPr>
              <a:t>WHERE</a:t>
            </a:r>
            <a:r>
              <a:rPr lang="en" sz="1600">
                <a:latin typeface="Roboto"/>
                <a:ea typeface="Roboto"/>
                <a:cs typeface="Roboto"/>
                <a:sym typeface="Roboto"/>
              </a:rPr>
              <a:t>  condition</a:t>
            </a:r>
            <a:endParaRPr sz="1600">
              <a:latin typeface="Roboto"/>
              <a:ea typeface="Roboto"/>
              <a:cs typeface="Roboto"/>
              <a:sym typeface="Roboto"/>
            </a:endParaRPr>
          </a:p>
          <a:p>
            <a:r>
              <a:rPr lang="en" sz="1600">
                <a:solidFill>
                  <a:srgbClr val="0000FF"/>
                </a:solidFill>
                <a:latin typeface="Roboto"/>
                <a:ea typeface="Roboto"/>
                <a:cs typeface="Roboto"/>
                <a:sym typeface="Roboto"/>
              </a:rPr>
              <a:t>GROUP BY</a:t>
            </a:r>
            <a:r>
              <a:rPr lang="en" sz="1600">
                <a:solidFill>
                  <a:schemeClr val="dk1"/>
                </a:solidFill>
                <a:latin typeface="Roboto"/>
                <a:ea typeface="Roboto"/>
                <a:cs typeface="Roboto"/>
                <a:sym typeface="Roboto"/>
              </a:rPr>
              <a:t>  c3</a:t>
            </a:r>
            <a:r>
              <a:rPr lang="en" sz="1600">
                <a:latin typeface="Roboto"/>
                <a:ea typeface="Roboto"/>
                <a:cs typeface="Roboto"/>
                <a:sym typeface="Roboto"/>
              </a:rPr>
              <a:t>;</a:t>
            </a:r>
            <a:endParaRPr sz="1600">
              <a:latin typeface="Roboto"/>
              <a:ea typeface="Roboto"/>
              <a:cs typeface="Roboto"/>
              <a:sym typeface="Roboto"/>
            </a:endParaRPr>
          </a:p>
          <a:p>
            <a:r>
              <a:rPr lang="en" sz="2400">
                <a:latin typeface="Roboto"/>
                <a:ea typeface="Roboto"/>
                <a:cs typeface="Roboto"/>
                <a:sym typeface="Roboto"/>
              </a:rPr>
              <a:t>	</a:t>
            </a:r>
            <a:endParaRPr sz="1600">
              <a:latin typeface="Roboto Light"/>
              <a:ea typeface="Roboto Light"/>
              <a:cs typeface="Roboto Light"/>
              <a:sym typeface="Roboto Light"/>
            </a:endParaRPr>
          </a:p>
        </p:txBody>
      </p:sp>
      <p:sp>
        <p:nvSpPr>
          <p:cNvPr id="181" name="Google Shape;181;p29"/>
          <p:cNvSpPr txBox="1"/>
          <p:nvPr/>
        </p:nvSpPr>
        <p:spPr>
          <a:xfrm>
            <a:off x="845567" y="1410300"/>
            <a:ext cx="2613600" cy="681200"/>
          </a:xfrm>
          <a:prstGeom prst="rect">
            <a:avLst/>
          </a:prstGeom>
          <a:noFill/>
          <a:ln>
            <a:noFill/>
          </a:ln>
        </p:spPr>
        <p:txBody>
          <a:bodyPr spcFirstLastPara="1" wrap="square" lIns="121900" tIns="121900" rIns="121900" bIns="121900" anchor="t" anchorCtr="0">
            <a:noAutofit/>
          </a:bodyPr>
          <a:lstStyle/>
          <a:p>
            <a:pPr>
              <a:lnSpc>
                <a:spcPct val="115000"/>
              </a:lnSpc>
            </a:pPr>
            <a:r>
              <a:rPr lang="en" sz="1600" u="sng">
                <a:solidFill>
                  <a:schemeClr val="dk2"/>
                </a:solidFill>
                <a:latin typeface="Roboto"/>
                <a:ea typeface="Roboto"/>
                <a:cs typeface="Roboto"/>
                <a:sym typeface="Roboto"/>
              </a:rPr>
              <a:t>BASIC TYPES</a:t>
            </a:r>
            <a:endParaRPr sz="2400"/>
          </a:p>
        </p:txBody>
      </p:sp>
      <p:sp>
        <p:nvSpPr>
          <p:cNvPr id="182" name="Google Shape;182;p29"/>
          <p:cNvSpPr/>
          <p:nvPr/>
        </p:nvSpPr>
        <p:spPr>
          <a:xfrm>
            <a:off x="4525500" y="3358900"/>
            <a:ext cx="2448800" cy="17756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endParaRPr sz="2400"/>
          </a:p>
        </p:txBody>
      </p:sp>
      <p:sp>
        <p:nvSpPr>
          <p:cNvPr id="183" name="Google Shape;183;p29"/>
          <p:cNvSpPr txBox="1"/>
          <p:nvPr/>
        </p:nvSpPr>
        <p:spPr>
          <a:xfrm>
            <a:off x="4647133" y="3549700"/>
            <a:ext cx="2328800" cy="978400"/>
          </a:xfrm>
          <a:prstGeom prst="rect">
            <a:avLst/>
          </a:prstGeom>
          <a:noFill/>
          <a:ln>
            <a:noFill/>
          </a:ln>
        </p:spPr>
        <p:txBody>
          <a:bodyPr spcFirstLastPara="1" wrap="square" lIns="121900" tIns="121900" rIns="121900" bIns="121900" anchor="t" anchorCtr="0">
            <a:noAutofit/>
          </a:bodyPr>
          <a:lstStyle/>
          <a:p>
            <a:r>
              <a:rPr lang="en" sz="1600">
                <a:solidFill>
                  <a:srgbClr val="434343"/>
                </a:solidFill>
                <a:latin typeface="Roboto"/>
                <a:ea typeface="Roboto"/>
                <a:cs typeface="Roboto"/>
                <a:sym typeface="Roboto"/>
              </a:rPr>
              <a:t>Multi table JOIN</a:t>
            </a:r>
            <a:endParaRPr sz="1600">
              <a:solidFill>
                <a:srgbClr val="434343"/>
              </a:solidFill>
              <a:latin typeface="Roboto"/>
              <a:ea typeface="Roboto"/>
              <a:cs typeface="Roboto"/>
              <a:sym typeface="Roboto"/>
            </a:endParaRPr>
          </a:p>
          <a:p>
            <a:endParaRPr sz="1600">
              <a:solidFill>
                <a:srgbClr val="0000FF"/>
              </a:solidFill>
              <a:latin typeface="Roboto"/>
              <a:ea typeface="Roboto"/>
              <a:cs typeface="Roboto"/>
              <a:sym typeface="Roboto"/>
            </a:endParaRPr>
          </a:p>
          <a:p>
            <a:r>
              <a:rPr lang="en" sz="1600">
                <a:solidFill>
                  <a:srgbClr val="0000FF"/>
                </a:solidFill>
                <a:latin typeface="Roboto"/>
                <a:ea typeface="Roboto"/>
                <a:cs typeface="Roboto"/>
                <a:sym typeface="Roboto"/>
              </a:rPr>
              <a:t>SELECT</a:t>
            </a:r>
            <a:r>
              <a:rPr lang="en" sz="1600">
                <a:latin typeface="Roboto"/>
                <a:ea typeface="Roboto"/>
                <a:cs typeface="Roboto"/>
                <a:sym typeface="Roboto"/>
              </a:rPr>
              <a:t>  c1, c2 </a:t>
            </a:r>
            <a:endParaRPr sz="1600">
              <a:latin typeface="Roboto"/>
              <a:ea typeface="Roboto"/>
              <a:cs typeface="Roboto"/>
              <a:sym typeface="Roboto"/>
            </a:endParaRPr>
          </a:p>
          <a:p>
            <a:r>
              <a:rPr lang="en" sz="1600">
                <a:solidFill>
                  <a:srgbClr val="0000FF"/>
                </a:solidFill>
                <a:latin typeface="Roboto"/>
                <a:ea typeface="Roboto"/>
                <a:cs typeface="Roboto"/>
                <a:sym typeface="Roboto"/>
              </a:rPr>
              <a:t>FROM</a:t>
            </a:r>
            <a:r>
              <a:rPr lang="en" sz="1600">
                <a:latin typeface="Roboto"/>
                <a:ea typeface="Roboto"/>
                <a:cs typeface="Roboto"/>
                <a:sym typeface="Roboto"/>
              </a:rPr>
              <a:t>     T1, T2</a:t>
            </a:r>
            <a:endParaRPr sz="1600">
              <a:latin typeface="Roboto"/>
              <a:ea typeface="Roboto"/>
              <a:cs typeface="Roboto"/>
              <a:sym typeface="Roboto"/>
            </a:endParaRPr>
          </a:p>
          <a:p>
            <a:r>
              <a:rPr lang="en" sz="1600">
                <a:solidFill>
                  <a:srgbClr val="0000FF"/>
                </a:solidFill>
                <a:latin typeface="Roboto"/>
                <a:ea typeface="Roboto"/>
                <a:cs typeface="Roboto"/>
                <a:sym typeface="Roboto"/>
              </a:rPr>
              <a:t>WHERE</a:t>
            </a:r>
            <a:r>
              <a:rPr lang="en" sz="1600">
                <a:latin typeface="Roboto"/>
                <a:ea typeface="Roboto"/>
                <a:cs typeface="Roboto"/>
                <a:sym typeface="Roboto"/>
              </a:rPr>
              <a:t>  condition;</a:t>
            </a:r>
            <a:endParaRPr sz="1600">
              <a:latin typeface="Roboto"/>
              <a:ea typeface="Roboto"/>
              <a:cs typeface="Roboto"/>
              <a:sym typeface="Roboto"/>
            </a:endParaRPr>
          </a:p>
          <a:p>
            <a:r>
              <a:rPr lang="en" sz="2400">
                <a:latin typeface="Roboto"/>
                <a:ea typeface="Roboto"/>
                <a:cs typeface="Roboto"/>
                <a:sym typeface="Roboto"/>
              </a:rPr>
              <a:t>	</a:t>
            </a:r>
            <a:endParaRPr sz="1600">
              <a:latin typeface="Roboto Light"/>
              <a:ea typeface="Roboto Light"/>
              <a:cs typeface="Roboto Light"/>
              <a:sym typeface="Roboto Light"/>
            </a:endParaRPr>
          </a:p>
        </p:txBody>
      </p:sp>
      <p:sp>
        <p:nvSpPr>
          <p:cNvPr id="184" name="Google Shape;184;p29"/>
          <p:cNvSpPr txBox="1">
            <a:spLocks noGrp="1"/>
          </p:cNvSpPr>
          <p:nvPr>
            <p:ph type="title" idx="4294967295"/>
          </p:nvPr>
        </p:nvSpPr>
        <p:spPr>
          <a:xfrm>
            <a:off x="422400" y="132733"/>
            <a:ext cx="10400400" cy="1176000"/>
          </a:xfrm>
          <a:prstGeom prst="rect">
            <a:avLst/>
          </a:prstGeom>
          <a:noFill/>
          <a:ln>
            <a:noFill/>
          </a:ln>
        </p:spPr>
        <p:txBody>
          <a:bodyPr spcFirstLastPara="1" vert="horz" wrap="square" lIns="121900" tIns="121900" rIns="121900" bIns="121900" rtlCol="0" anchor="t" anchorCtr="0">
            <a:noAutofit/>
          </a:bodyPr>
          <a:lstStyle/>
          <a:p>
            <a:pPr>
              <a:lnSpc>
                <a:spcPct val="100000"/>
              </a:lnSpc>
              <a:spcBef>
                <a:spcPts val="0"/>
              </a:spcBef>
              <a:buClr>
                <a:srgbClr val="FFFFFF"/>
              </a:buClr>
              <a:buSzPts val="1800"/>
            </a:pPr>
            <a:r>
              <a:rPr lang="en" sz="3200">
                <a:latin typeface="Arial"/>
                <a:ea typeface="Arial"/>
                <a:cs typeface="Arial"/>
                <a:sym typeface="Arial"/>
              </a:rPr>
              <a:t>SQL Queries on Tables (Lists of rows)</a:t>
            </a:r>
            <a:endParaRPr sz="3200" b="1">
              <a:solidFill>
                <a:srgbClr val="FFFFFF"/>
              </a:solidFill>
              <a:latin typeface="Montserrat"/>
              <a:ea typeface="Montserrat"/>
              <a:cs typeface="Montserrat"/>
              <a:sym typeface="Montserrat"/>
            </a:endParaRPr>
          </a:p>
        </p:txBody>
      </p:sp>
      <p:sp>
        <p:nvSpPr>
          <p:cNvPr id="185" name="Google Shape;185;p29"/>
          <p:cNvSpPr/>
          <p:nvPr/>
        </p:nvSpPr>
        <p:spPr>
          <a:xfrm>
            <a:off x="680400" y="5933200"/>
            <a:ext cx="8900800" cy="4524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a:buClr>
                <a:schemeClr val="dk1"/>
              </a:buClr>
              <a:buSzPts val="1100"/>
            </a:pPr>
            <a:r>
              <a:rPr lang="en" sz="1600">
                <a:solidFill>
                  <a:srgbClr val="434343"/>
                </a:solidFill>
                <a:latin typeface="Roboto"/>
                <a:ea typeface="Roboto"/>
                <a:cs typeface="Roboto"/>
                <a:sym typeface="Roboto"/>
              </a:rPr>
              <a:t>Map-Filter-Reduce pattern: Same simple/powerful idea in MapReduce, Hadoop, Spark, etc.</a:t>
            </a:r>
            <a:endParaRPr sz="16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3|23.5"/>
</p:tagLst>
</file>

<file path=ppt/tags/tag10.xml><?xml version="1.0" encoding="utf-8"?>
<p:tagLst xmlns:a="http://schemas.openxmlformats.org/drawingml/2006/main" xmlns:r="http://schemas.openxmlformats.org/officeDocument/2006/relationships" xmlns:p="http://schemas.openxmlformats.org/presentationml/2006/main">
  <p:tag name="TIMING" val="|40.5|11.7|1|77.7|23.4"/>
</p:tagLst>
</file>

<file path=ppt/tags/tag11.xml><?xml version="1.0" encoding="utf-8"?>
<p:tagLst xmlns:a="http://schemas.openxmlformats.org/drawingml/2006/main" xmlns:r="http://schemas.openxmlformats.org/officeDocument/2006/relationships" xmlns:p="http://schemas.openxmlformats.org/presentationml/2006/main">
  <p:tag name="TIMING" val="|56|2.1|10.2"/>
</p:tagLst>
</file>

<file path=ppt/tags/tag12.xml><?xml version="1.0" encoding="utf-8"?>
<p:tagLst xmlns:a="http://schemas.openxmlformats.org/drawingml/2006/main" xmlns:r="http://schemas.openxmlformats.org/officeDocument/2006/relationships" xmlns:p="http://schemas.openxmlformats.org/presentationml/2006/main">
  <p:tag name="TIMING" val="|1.7"/>
</p:tagLst>
</file>

<file path=ppt/tags/tag13.xml><?xml version="1.0" encoding="utf-8"?>
<p:tagLst xmlns:a="http://schemas.openxmlformats.org/drawingml/2006/main" xmlns:r="http://schemas.openxmlformats.org/officeDocument/2006/relationships" xmlns:p="http://schemas.openxmlformats.org/presentationml/2006/main">
  <p:tag name="TIMING" val="|0.7|2|3|68.6|6|2|8.2"/>
</p:tagLst>
</file>

<file path=ppt/tags/tag14.xml><?xml version="1.0" encoding="utf-8"?>
<p:tagLst xmlns:a="http://schemas.openxmlformats.org/drawingml/2006/main" xmlns:r="http://schemas.openxmlformats.org/officeDocument/2006/relationships" xmlns:p="http://schemas.openxmlformats.org/presentationml/2006/main">
  <p:tag name="TIMING" val="|0.6|1|0.4|0.4|143.3|67"/>
</p:tagLst>
</file>

<file path=ppt/tags/tag15.xml><?xml version="1.0" encoding="utf-8"?>
<p:tagLst xmlns:a="http://schemas.openxmlformats.org/drawingml/2006/main" xmlns:r="http://schemas.openxmlformats.org/officeDocument/2006/relationships" xmlns:p="http://schemas.openxmlformats.org/presentationml/2006/main">
  <p:tag name="TIMING" val="|2.1|0.5|35.7"/>
</p:tagLst>
</file>

<file path=ppt/tags/tag16.xml><?xml version="1.0" encoding="utf-8"?>
<p:tagLst xmlns:a="http://schemas.openxmlformats.org/drawingml/2006/main" xmlns:r="http://schemas.openxmlformats.org/officeDocument/2006/relationships" xmlns:p="http://schemas.openxmlformats.org/presentationml/2006/main">
  <p:tag name="TIMING" val="|0.5|0.9|7.4|9.7|43.8"/>
</p:tagLst>
</file>

<file path=ppt/tags/tag17.xml><?xml version="1.0" encoding="utf-8"?>
<p:tagLst xmlns:a="http://schemas.openxmlformats.org/drawingml/2006/main" xmlns:r="http://schemas.openxmlformats.org/officeDocument/2006/relationships" xmlns:p="http://schemas.openxmlformats.org/presentationml/2006/main">
  <p:tag name="TIMING" val="|4.9|0.4|2.9|4.7|11.3"/>
</p:tagLst>
</file>

<file path=ppt/tags/tag18.xml><?xml version="1.0" encoding="utf-8"?>
<p:tagLst xmlns:a="http://schemas.openxmlformats.org/drawingml/2006/main" xmlns:r="http://schemas.openxmlformats.org/officeDocument/2006/relationships" xmlns:p="http://schemas.openxmlformats.org/presentationml/2006/main">
  <p:tag name="TIMING" val="|90.4"/>
</p:tagLst>
</file>

<file path=ppt/tags/tag19.xml><?xml version="1.0" encoding="utf-8"?>
<p:tagLst xmlns:a="http://schemas.openxmlformats.org/drawingml/2006/main" xmlns:r="http://schemas.openxmlformats.org/officeDocument/2006/relationships" xmlns:p="http://schemas.openxmlformats.org/presentationml/2006/main">
  <p:tag name="TIMING" val="|1.2|37.3|22.4|5.1|1.1|17.6"/>
</p:tagLst>
</file>

<file path=ppt/tags/tag2.xml><?xml version="1.0" encoding="utf-8"?>
<p:tagLst xmlns:a="http://schemas.openxmlformats.org/drawingml/2006/main" xmlns:r="http://schemas.openxmlformats.org/officeDocument/2006/relationships" xmlns:p="http://schemas.openxmlformats.org/presentationml/2006/main">
  <p:tag name="TIMING" val="|27.9|2.7"/>
</p:tagLst>
</file>

<file path=ppt/tags/tag20.xml><?xml version="1.0" encoding="utf-8"?>
<p:tagLst xmlns:a="http://schemas.openxmlformats.org/drawingml/2006/main" xmlns:r="http://schemas.openxmlformats.org/officeDocument/2006/relationships" xmlns:p="http://schemas.openxmlformats.org/presentationml/2006/main">
  <p:tag name="TIMING" val="|75.4|1.1"/>
</p:tagLst>
</file>

<file path=ppt/tags/tag21.xml><?xml version="1.0" encoding="utf-8"?>
<p:tagLst xmlns:a="http://schemas.openxmlformats.org/drawingml/2006/main" xmlns:r="http://schemas.openxmlformats.org/officeDocument/2006/relationships" xmlns:p="http://schemas.openxmlformats.org/presentationml/2006/main">
  <p:tag name="TIMING" val="|5|5.8"/>
</p:tagLst>
</file>

<file path=ppt/tags/tag22.xml><?xml version="1.0" encoding="utf-8"?>
<p:tagLst xmlns:a="http://schemas.openxmlformats.org/drawingml/2006/main" xmlns:r="http://schemas.openxmlformats.org/officeDocument/2006/relationships" xmlns:p="http://schemas.openxmlformats.org/presentationml/2006/main">
  <p:tag name="TIMING" val="|64.4"/>
</p:tagLst>
</file>

<file path=ppt/tags/tag23.xml><?xml version="1.0" encoding="utf-8"?>
<p:tagLst xmlns:a="http://schemas.openxmlformats.org/drawingml/2006/main" xmlns:r="http://schemas.openxmlformats.org/officeDocument/2006/relationships" xmlns:p="http://schemas.openxmlformats.org/presentationml/2006/main">
  <p:tag name="TIMING" val="|0.6|1.5|10.9"/>
</p:tagLst>
</file>

<file path=ppt/tags/tag24.xml><?xml version="1.0" encoding="utf-8"?>
<p:tagLst xmlns:a="http://schemas.openxmlformats.org/drawingml/2006/main" xmlns:r="http://schemas.openxmlformats.org/officeDocument/2006/relationships" xmlns:p="http://schemas.openxmlformats.org/presentationml/2006/main">
  <p:tag name="TIMING" val="|2.6|35.1|4.2"/>
</p:tagLst>
</file>

<file path=ppt/tags/tag25.xml><?xml version="1.0" encoding="utf-8"?>
<p:tagLst xmlns:a="http://schemas.openxmlformats.org/drawingml/2006/main" xmlns:r="http://schemas.openxmlformats.org/officeDocument/2006/relationships" xmlns:p="http://schemas.openxmlformats.org/presentationml/2006/main">
  <p:tag name="TIMING" val="|81.6|1|3.4|1.5|19.9"/>
</p:tagLst>
</file>

<file path=ppt/tags/tag26.xml><?xml version="1.0" encoding="utf-8"?>
<p:tagLst xmlns:a="http://schemas.openxmlformats.org/drawingml/2006/main" xmlns:r="http://schemas.openxmlformats.org/officeDocument/2006/relationships" xmlns:p="http://schemas.openxmlformats.org/presentationml/2006/main">
  <p:tag name="TIMING" val="|2.2|0.6|7|0.5|0.4|105.3"/>
</p:tagLst>
</file>

<file path=ppt/tags/tag27.xml><?xml version="1.0" encoding="utf-8"?>
<p:tagLst xmlns:a="http://schemas.openxmlformats.org/drawingml/2006/main" xmlns:r="http://schemas.openxmlformats.org/officeDocument/2006/relationships" xmlns:p="http://schemas.openxmlformats.org/presentationml/2006/main">
  <p:tag name="TIMING" val="|0.8|72.5|49.8"/>
</p:tagLst>
</file>

<file path=ppt/tags/tag28.xml><?xml version="1.0" encoding="utf-8"?>
<p:tagLst xmlns:a="http://schemas.openxmlformats.org/drawingml/2006/main" xmlns:r="http://schemas.openxmlformats.org/officeDocument/2006/relationships" xmlns:p="http://schemas.openxmlformats.org/presentationml/2006/main">
  <p:tag name="TIMING" val="|23.5|26.4|1.8|1.1|9.8|1.4|1.8"/>
</p:tagLst>
</file>

<file path=ppt/tags/tag29.xml><?xml version="1.0" encoding="utf-8"?>
<p:tagLst xmlns:a="http://schemas.openxmlformats.org/drawingml/2006/main" xmlns:r="http://schemas.openxmlformats.org/officeDocument/2006/relationships" xmlns:p="http://schemas.openxmlformats.org/presentationml/2006/main">
  <p:tag name="TIMING" val="|8"/>
</p:tagLst>
</file>

<file path=ppt/tags/tag3.xml><?xml version="1.0" encoding="utf-8"?>
<p:tagLst xmlns:a="http://schemas.openxmlformats.org/drawingml/2006/main" xmlns:r="http://schemas.openxmlformats.org/officeDocument/2006/relationships" xmlns:p="http://schemas.openxmlformats.org/presentationml/2006/main">
  <p:tag name="TIMING" val="|1.4|2.9"/>
</p:tagLst>
</file>

<file path=ppt/tags/tag30.xml><?xml version="1.0" encoding="utf-8"?>
<p:tagLst xmlns:a="http://schemas.openxmlformats.org/drawingml/2006/main" xmlns:r="http://schemas.openxmlformats.org/officeDocument/2006/relationships" xmlns:p="http://schemas.openxmlformats.org/presentationml/2006/main">
  <p:tag name="TIMING" val="|2.2|5.1|1.2"/>
</p:tagLst>
</file>

<file path=ppt/tags/tag31.xml><?xml version="1.0" encoding="utf-8"?>
<p:tagLst xmlns:a="http://schemas.openxmlformats.org/drawingml/2006/main" xmlns:r="http://schemas.openxmlformats.org/officeDocument/2006/relationships" xmlns:p="http://schemas.openxmlformats.org/presentationml/2006/main">
  <p:tag name="TIMING" val="|2.8|9.3"/>
</p:tagLst>
</file>

<file path=ppt/tags/tag32.xml><?xml version="1.0" encoding="utf-8"?>
<p:tagLst xmlns:a="http://schemas.openxmlformats.org/drawingml/2006/main" xmlns:r="http://schemas.openxmlformats.org/officeDocument/2006/relationships" xmlns:p="http://schemas.openxmlformats.org/presentationml/2006/main">
  <p:tag name="TIMING" val="|7.6|40.6|36.1|12.5"/>
</p:tagLst>
</file>

<file path=ppt/tags/tag33.xml><?xml version="1.0" encoding="utf-8"?>
<p:tagLst xmlns:a="http://schemas.openxmlformats.org/drawingml/2006/main" xmlns:r="http://schemas.openxmlformats.org/officeDocument/2006/relationships" xmlns:p="http://schemas.openxmlformats.org/presentationml/2006/main">
  <p:tag name="TIMING" val="|0.7|5.6|1.8|0.4|0.4"/>
</p:tagLst>
</file>

<file path=ppt/tags/tag34.xml><?xml version="1.0" encoding="utf-8"?>
<p:tagLst xmlns:a="http://schemas.openxmlformats.org/drawingml/2006/main" xmlns:r="http://schemas.openxmlformats.org/officeDocument/2006/relationships" xmlns:p="http://schemas.openxmlformats.org/presentationml/2006/main">
  <p:tag name="TIMING" val="|0.8|6.1|0.6|12.8|11.5|38"/>
</p:tagLst>
</file>

<file path=ppt/tags/tag4.xml><?xml version="1.0" encoding="utf-8"?>
<p:tagLst xmlns:a="http://schemas.openxmlformats.org/drawingml/2006/main" xmlns:r="http://schemas.openxmlformats.org/officeDocument/2006/relationships" xmlns:p="http://schemas.openxmlformats.org/presentationml/2006/main">
  <p:tag name="TIMING" val="|1.3|4.9|61.7"/>
</p:tagLst>
</file>

<file path=ppt/tags/tag5.xml><?xml version="1.0" encoding="utf-8"?>
<p:tagLst xmlns:a="http://schemas.openxmlformats.org/drawingml/2006/main" xmlns:r="http://schemas.openxmlformats.org/officeDocument/2006/relationships" xmlns:p="http://schemas.openxmlformats.org/presentationml/2006/main">
  <p:tag name="TIMING" val="|18.7|1.5|167.7|1.4"/>
</p:tagLst>
</file>

<file path=ppt/tags/tag6.xml><?xml version="1.0" encoding="utf-8"?>
<p:tagLst xmlns:a="http://schemas.openxmlformats.org/drawingml/2006/main" xmlns:r="http://schemas.openxmlformats.org/officeDocument/2006/relationships" xmlns:p="http://schemas.openxmlformats.org/presentationml/2006/main">
  <p:tag name="TIMING" val="|178.1|1.3|1.3|2.6|95.1|1.1|2.2|1.5"/>
</p:tagLst>
</file>

<file path=ppt/tags/tag7.xml><?xml version="1.0" encoding="utf-8"?>
<p:tagLst xmlns:a="http://schemas.openxmlformats.org/drawingml/2006/main" xmlns:r="http://schemas.openxmlformats.org/officeDocument/2006/relationships" xmlns:p="http://schemas.openxmlformats.org/presentationml/2006/main">
  <p:tag name="TIMING" val="|0.5|0.8|3.1|20.3|1|1.1|0.9|1|4|1.1|1.1|0.9|1|0.5|0.4|0.4|1.3|0.5"/>
</p:tagLst>
</file>

<file path=ppt/tags/tag8.xml><?xml version="1.0" encoding="utf-8"?>
<p:tagLst xmlns:a="http://schemas.openxmlformats.org/drawingml/2006/main" xmlns:r="http://schemas.openxmlformats.org/officeDocument/2006/relationships" xmlns:p="http://schemas.openxmlformats.org/presentationml/2006/main">
  <p:tag name="TIMING" val="|0.5|0.8"/>
</p:tagLst>
</file>

<file path=ppt/tags/tag9.xml><?xml version="1.0" encoding="utf-8"?>
<p:tagLst xmlns:a="http://schemas.openxmlformats.org/drawingml/2006/main" xmlns:r="http://schemas.openxmlformats.org/officeDocument/2006/relationships" xmlns:p="http://schemas.openxmlformats.org/presentationml/2006/main">
  <p:tag name="TIMING" val="|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4924</Words>
  <Application>Microsoft Office PowerPoint</Application>
  <PresentationFormat>Widescreen</PresentationFormat>
  <Paragraphs>1265</Paragraphs>
  <Slides>85</Slides>
  <Notes>72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Arial</vt:lpstr>
      <vt:lpstr>Calibri</vt:lpstr>
      <vt:lpstr>Calibri Light</vt:lpstr>
      <vt:lpstr>charter</vt:lpstr>
      <vt:lpstr>Merriweather</vt:lpstr>
      <vt:lpstr>Montserrat</vt:lpstr>
      <vt:lpstr>Roboto</vt:lpstr>
      <vt:lpstr>Roboto Light</vt:lpstr>
      <vt:lpstr>Symbol</vt:lpstr>
      <vt:lpstr>Times</vt:lpstr>
      <vt:lpstr>Times New Roman</vt:lpstr>
      <vt:lpstr>Office Theme</vt:lpstr>
      <vt:lpstr>Overview of the  Relational data model</vt:lpstr>
      <vt:lpstr>Goals for </vt:lpstr>
      <vt:lpstr>PowerPoint Presentation</vt:lpstr>
      <vt:lpstr>PowerPoint Presentation</vt:lpstr>
      <vt:lpstr>PowerPoint Presentation</vt:lpstr>
      <vt:lpstr>Key concept </vt:lpstr>
      <vt:lpstr>Key concept </vt:lpstr>
      <vt:lpstr>Python operating on Lists [reminder]</vt:lpstr>
      <vt:lpstr>SQL Queries on Tables (Lists of rows)</vt:lpstr>
      <vt:lpstr>PowerPoint Presentation</vt:lpstr>
      <vt:lpstr>Relational Algebra</vt:lpstr>
      <vt:lpstr>Operations in Relational Algebra</vt:lpstr>
      <vt:lpstr>Single - table queries Relational Algebra(C1)</vt:lpstr>
      <vt:lpstr>Selection</vt:lpstr>
      <vt:lpstr>PowerPoint Presentation</vt:lpstr>
      <vt:lpstr>Projection</vt:lpstr>
      <vt:lpstr>PowerPoint Presentation</vt:lpstr>
      <vt:lpstr>What you will learn about  in this section</vt:lpstr>
      <vt:lpstr> SQL Query</vt:lpstr>
      <vt:lpstr>Simple SQL Query: Selection</vt:lpstr>
      <vt:lpstr> Simple SQL Query: Projection</vt:lpstr>
      <vt:lpstr>Notation</vt:lpstr>
      <vt:lpstr>A Few Details</vt:lpstr>
      <vt:lpstr>LIKE: Simple String Pattern Matching</vt:lpstr>
      <vt:lpstr>DISTINCT: Eliminating Duplicates</vt:lpstr>
      <vt:lpstr>ORDER BY: Sorting the Results</vt:lpstr>
      <vt:lpstr> SQL Part II JOIN, Aggregate Functions, Group By and  HAVING</vt:lpstr>
      <vt:lpstr>PowerPoint Presentation</vt:lpstr>
      <vt:lpstr>Reminder on schemas</vt:lpstr>
      <vt:lpstr>PowerPoint Presentation</vt:lpstr>
      <vt:lpstr>PowerPoint Presentation</vt:lpstr>
      <vt:lpstr>Assume (for now)</vt:lpstr>
      <vt:lpstr>Basic Example of Join</vt:lpstr>
      <vt:lpstr>Joins</vt:lpstr>
      <vt:lpstr>Joins</vt:lpstr>
      <vt:lpstr>Joins</vt:lpstr>
      <vt:lpstr>Joins</vt:lpstr>
      <vt:lpstr>Tuple Variable Ambiguity in Multi-Table</vt:lpstr>
      <vt:lpstr>Tuple Variable Ambiguity in Multi-Table</vt:lpstr>
      <vt:lpstr>Semantics of JOINs </vt:lpstr>
      <vt:lpstr>Semantics of JOINs (2 tables)</vt:lpstr>
      <vt:lpstr>An example of SQL semantics</vt:lpstr>
      <vt:lpstr>Note: we say “semantics” not “execution order”</vt:lpstr>
      <vt:lpstr>A Subtlety about Joins</vt:lpstr>
      <vt:lpstr>A Subtlety about Joins</vt:lpstr>
      <vt:lpstr>PowerPoint Presentation</vt:lpstr>
      <vt:lpstr>JOIN TYPES and NULL OPERATION</vt:lpstr>
      <vt:lpstr>NULLS in SQL</vt:lpstr>
      <vt:lpstr>Null Values</vt:lpstr>
      <vt:lpstr>Null Values</vt:lpstr>
      <vt:lpstr>Null Values</vt:lpstr>
      <vt:lpstr>Null Values</vt:lpstr>
      <vt:lpstr>RECAP: Joins</vt:lpstr>
      <vt:lpstr>Inner Joins + NULLS = Lost data?</vt:lpstr>
      <vt:lpstr>Outer Joins</vt:lpstr>
      <vt:lpstr>LEFT OUTER JOIN</vt:lpstr>
      <vt:lpstr>Other Outer Joins</vt:lpstr>
      <vt:lpstr>Natural Join</vt:lpstr>
      <vt:lpstr>Difference between INNER and NATURAL JOIN</vt:lpstr>
      <vt:lpstr>Theta Join</vt:lpstr>
      <vt:lpstr>Self Join</vt:lpstr>
      <vt:lpstr>EquiJoin and Natural Join</vt:lpstr>
      <vt:lpstr>PowerPoint Presentation</vt:lpstr>
      <vt:lpstr>Aggregation</vt:lpstr>
      <vt:lpstr>Aggregation: COUNT</vt:lpstr>
      <vt:lpstr>Simple Aggregations</vt:lpstr>
      <vt:lpstr>Grouping and Aggregation</vt:lpstr>
      <vt:lpstr>What GROUPings are possible?</vt:lpstr>
      <vt:lpstr>Grouping and Aggregation</vt:lpstr>
      <vt:lpstr>Grouping and Aggregation</vt:lpstr>
      <vt:lpstr>1. Compute the FROM and WHERE clauses</vt:lpstr>
      <vt:lpstr>2. Group by the attributes in the GROUP BY</vt:lpstr>
      <vt:lpstr>3. Compute the SELECT clause: grouped attributes and aggregates</vt:lpstr>
      <vt:lpstr>HAVING Clause</vt:lpstr>
      <vt:lpstr>General form of Grouping and Aggregation</vt:lpstr>
      <vt:lpstr>General form of Grouping and Aggregation</vt:lpstr>
      <vt:lpstr> Example SQL Part 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Reminder  Special Databases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Relational data model</dc:title>
  <dc:creator>Samyan Wahla</dc:creator>
  <cp:lastModifiedBy>Samyan Wahla</cp:lastModifiedBy>
  <cp:revision>5</cp:revision>
  <dcterms:created xsi:type="dcterms:W3CDTF">2023-01-29T16:01:56Z</dcterms:created>
  <dcterms:modified xsi:type="dcterms:W3CDTF">2023-01-29T16:28:23Z</dcterms:modified>
</cp:coreProperties>
</file>